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1.xml" ContentType="application/vnd.openxmlformats-officedocument.them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1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15.xml.rels" ContentType="application/vnd.openxmlformats-package.relationships+xml"/>
  <Override PartName="/ppt/slides/_rels/slide23.xml.rels" ContentType="application/vnd.openxmlformats-package.relationships+xml"/>
  <Override PartName="/ppt/slides/_rels/slide3.xml.rels" ContentType="application/vnd.openxmlformats-package.relationships+xml"/>
  <Override PartName="/ppt/slides/_rels/slide16.xml.rels" ContentType="application/vnd.openxmlformats-package.relationships+xml"/>
  <Override PartName="/ppt/slides/_rels/slide24.xml.rels" ContentType="application/vnd.openxmlformats-package.relationships+xml"/>
  <Override PartName="/ppt/slides/_rels/slide4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2.xml.rels" ContentType="application/vnd.openxmlformats-package.relationships+xml"/>
  <Override PartName="/ppt/slides/_rels/slide20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25.xml.rels" ContentType="application/vnd.openxmlformats-package.relationships+xml"/>
  <Override PartName="/ppt/slides/_rels/slide5.xml.rels" ContentType="application/vnd.openxmlformats-package.relationships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27.xml" ContentType="application/vnd.openxmlformats-officedocument.presentationml.slide+xml"/>
  <Override PartName="/ppt/slides/slide19.xml" ContentType="application/vnd.openxmlformats-officedocument.presentationml.slide+xml"/>
  <Override PartName="/ppt/slides/slide26.xml" ContentType="application/vnd.openxmlformats-officedocument.presentationml.slide+xml"/>
  <Override PartName="/ppt/slides/slide18.xml" ContentType="application/vnd.openxmlformats-officedocument.presentationml.slide+xml"/>
  <Override PartName="/ppt/slides/slide25.xml" ContentType="application/vnd.openxmlformats-officedocument.presentationml.slide+xml"/>
  <Override PartName="/ppt/slides/slide17.xml" ContentType="application/vnd.openxmlformats-officedocument.presentationml.slide+xml"/>
  <Override PartName="/ppt/slides/slide24.xml" ContentType="application/vnd.openxmlformats-officedocument.presentationml.slide+xml"/>
  <Override PartName="/ppt/slides/slide16.xml" ContentType="application/vnd.openxmlformats-officedocument.presentationml.slide+xml"/>
  <Override PartName="/ppt/slides/slide23.xml" ContentType="application/vnd.openxmlformats-officedocument.presentationml.slide+xml"/>
  <Override PartName="/ppt/slides/slide15.xml" ContentType="application/vnd.openxmlformats-officedocument.presentationml.slide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media/image1.png" ContentType="image/png"/>
  <Override PartName="/ppt/media/image2.png" ContentType="image/png"/>
  <Override PartName="/ppt/media/image3.png" ContentType="image/png"/>
  <Override PartName="/ppt/media/image10.jpeg" ContentType="image/jpeg"/>
  <Override PartName="/ppt/media/image4.jpeg" ContentType="image/jpeg"/>
  <Override PartName="/ppt/media/image5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343800" y="820800"/>
            <a:ext cx="9393120" cy="22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43800" y="820800"/>
            <a:ext cx="9393120" cy="22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343800" y="820800"/>
            <a:ext cx="9393120" cy="22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343800" y="820800"/>
            <a:ext cx="9393120" cy="22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343800" y="820800"/>
            <a:ext cx="9393120" cy="22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43800" y="820800"/>
            <a:ext cx="9393120" cy="22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43800" y="820800"/>
            <a:ext cx="9393120" cy="22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343800" y="820800"/>
            <a:ext cx="9393120" cy="1048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43800" y="820800"/>
            <a:ext cx="9393120" cy="22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343800" y="820800"/>
            <a:ext cx="9393120" cy="22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343800" y="820800"/>
            <a:ext cx="9393120" cy="22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Puls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para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edita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r el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ato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del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texto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de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título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108;p26" descr=""/>
          <p:cNvPicPr/>
          <p:nvPr/>
        </p:nvPicPr>
        <p:blipFill>
          <a:blip r:embed="rId1"/>
          <a:stretch/>
        </p:blipFill>
        <p:spPr>
          <a:xfrm>
            <a:off x="65520" y="0"/>
            <a:ext cx="10179360" cy="5732280"/>
          </a:xfrm>
          <a:prstGeom prst="rect">
            <a:avLst/>
          </a:prstGeom>
          <a:ln w="0">
            <a:noFill/>
          </a:ln>
        </p:spPr>
      </p:pic>
      <p:sp>
        <p:nvSpPr>
          <p:cNvPr id="39" name="Google Shape;109;p26"/>
          <p:cNvSpPr/>
          <p:nvPr/>
        </p:nvSpPr>
        <p:spPr>
          <a:xfrm>
            <a:off x="468360" y="1515600"/>
            <a:ext cx="9071280" cy="187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4400" spc="-1" strike="noStrike">
                <a:solidFill>
                  <a:srgbClr val="000000"/>
                </a:solidFill>
                <a:latin typeface="Arial"/>
                <a:ea typeface="Arial"/>
              </a:rPr>
              <a:t>Curso rápido de </a:t>
            </a:r>
            <a:br>
              <a:rPr sz="1800"/>
            </a:br>
            <a:r>
              <a:rPr b="0" lang="es-ES" sz="4400" spc="-1" strike="noStrike">
                <a:solidFill>
                  <a:srgbClr val="000000"/>
                </a:solidFill>
                <a:latin typeface="Arial"/>
                <a:ea typeface="Arial"/>
              </a:rPr>
              <a:t>introducción a </a:t>
            </a:r>
            <a:br>
              <a:rPr sz="1800"/>
            </a:br>
            <a:r>
              <a:rPr b="0" lang="es-ES" sz="4400" spc="-1" strike="noStrike">
                <a:solidFill>
                  <a:srgbClr val="000000"/>
                </a:solidFill>
                <a:latin typeface="Arial"/>
                <a:ea typeface="Arial"/>
              </a:rPr>
              <a:t>Picasso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Google Shape;110;p26"/>
          <p:cNvSpPr/>
          <p:nvPr/>
        </p:nvSpPr>
        <p:spPr>
          <a:xfrm>
            <a:off x="504360" y="226440"/>
            <a:ext cx="9071280" cy="9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Google Shape;111;p26"/>
          <p:cNvSpPr/>
          <p:nvPr/>
        </p:nvSpPr>
        <p:spPr>
          <a:xfrm>
            <a:off x="504360" y="226440"/>
            <a:ext cx="9071280" cy="9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" name="Google Shape;112;p26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1620000" y="4500000"/>
            <a:ext cx="1310040" cy="949320"/>
          </a:xfrm>
          <a:prstGeom prst="rect">
            <a:avLst/>
          </a:prstGeom>
          <a:ln w="0">
            <a:noFill/>
          </a:ln>
        </p:spPr>
      </p:pic>
      <p:pic>
        <p:nvPicPr>
          <p:cNvPr id="43" name="Google Shape;113;p26" descr="Imagen que contiene Aplicación&#10;&#10;Descripción generada automáticamente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173880" y="4500000"/>
            <a:ext cx="1445760" cy="1079640"/>
          </a:xfrm>
          <a:prstGeom prst="rect">
            <a:avLst/>
          </a:prstGeom>
          <a:ln w="0">
            <a:noFill/>
          </a:ln>
        </p:spPr>
      </p:pic>
      <p:sp>
        <p:nvSpPr>
          <p:cNvPr id="44" name="Google Shape;114;p26"/>
          <p:cNvSpPr/>
          <p:nvPr/>
        </p:nvSpPr>
        <p:spPr>
          <a:xfrm>
            <a:off x="5371200" y="3960000"/>
            <a:ext cx="5248440" cy="162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ffffff"/>
                </a:solidFill>
                <a:latin typeface="Arial"/>
                <a:ea typeface="Arial"/>
              </a:rPr>
              <a:t>David Castaño Bandin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ffffff"/>
                </a:solidFill>
                <a:latin typeface="Arial"/>
                <a:ea typeface="Arial"/>
              </a:rPr>
              <a:t>Manuel Guerrero Claro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ffffff"/>
                </a:solidFill>
                <a:latin typeface="Arial"/>
                <a:ea typeface="Arial"/>
              </a:rPr>
              <a:t>Rafael Larrosa Jiménez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ffffff"/>
                </a:solidFill>
                <a:latin typeface="Arial"/>
                <a:ea typeface="Arial"/>
              </a:rPr>
              <a:t>SCBI (Supercomputación y Bioinformática)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ffffff"/>
                </a:solidFill>
                <a:latin typeface="Arial"/>
                <a:ea typeface="Arial"/>
              </a:rPr>
              <a:t>Universidad de Málaga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ffffff"/>
                </a:solidFill>
                <a:latin typeface="Arial"/>
                <a:ea typeface="Arial"/>
              </a:rPr>
              <a:t>24 de abril de 2024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229;p35" descr=""/>
          <p:cNvPicPr/>
          <p:nvPr/>
        </p:nvPicPr>
        <p:blipFill>
          <a:blip r:embed="rId1"/>
          <a:stretch/>
        </p:blipFill>
        <p:spPr>
          <a:xfrm>
            <a:off x="720000" y="-189360"/>
            <a:ext cx="9359640" cy="6239520"/>
          </a:xfrm>
          <a:prstGeom prst="rect">
            <a:avLst/>
          </a:prstGeom>
          <a:ln w="0">
            <a:noFill/>
          </a:ln>
        </p:spPr>
      </p:pic>
      <p:sp>
        <p:nvSpPr>
          <p:cNvPr id="124" name="Google Shape;230;p35"/>
          <p:cNvSpPr/>
          <p:nvPr/>
        </p:nvSpPr>
        <p:spPr>
          <a:xfrm>
            <a:off x="497160" y="180000"/>
            <a:ext cx="9071280" cy="719640"/>
          </a:xfrm>
          <a:prstGeom prst="rect">
            <a:avLst/>
          </a:prstGeom>
          <a:noFill/>
          <a:ln w="0">
            <a:noFill/>
          </a:ln>
          <a:effectLst>
            <a:outerShdw algn="bl" blurRad="200160" dir="5400000" dist="19080" rotWithShape="0">
              <a:srgbClr val="ffffff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3600" spc="-1" strike="noStrike">
                <a:solidFill>
                  <a:srgbClr val="000000"/>
                </a:solidFill>
                <a:latin typeface="Arial"/>
                <a:ea typeface="Arial"/>
              </a:rPr>
              <a:t>Picasso: cuotas del sistema de ficheros</a:t>
            </a:r>
            <a:endParaRPr b="0" lang="es-E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Google Shape;231;p35"/>
          <p:cNvSpPr/>
          <p:nvPr/>
        </p:nvSpPr>
        <p:spPr>
          <a:xfrm>
            <a:off x="1181520" y="2037600"/>
            <a:ext cx="140040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quota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6" name="Google Shape;232;p35" descr=""/>
          <p:cNvPicPr/>
          <p:nvPr/>
        </p:nvPicPr>
        <p:blipFill>
          <a:blip r:embed="rId2"/>
          <a:stretch/>
        </p:blipFill>
        <p:spPr>
          <a:xfrm>
            <a:off x="786240" y="3082320"/>
            <a:ext cx="8271000" cy="2118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237;p36" descr=""/>
          <p:cNvPicPr/>
          <p:nvPr/>
        </p:nvPicPr>
        <p:blipFill>
          <a:blip r:embed="rId1"/>
          <a:stretch/>
        </p:blipFill>
        <p:spPr>
          <a:xfrm>
            <a:off x="720000" y="-189360"/>
            <a:ext cx="9359640" cy="6239520"/>
          </a:xfrm>
          <a:prstGeom prst="rect">
            <a:avLst/>
          </a:prstGeom>
          <a:ln w="0">
            <a:noFill/>
          </a:ln>
        </p:spPr>
      </p:pic>
      <p:sp>
        <p:nvSpPr>
          <p:cNvPr id="128" name="Google Shape;238;p36"/>
          <p:cNvSpPr/>
          <p:nvPr/>
        </p:nvSpPr>
        <p:spPr>
          <a:xfrm>
            <a:off x="180000" y="1620000"/>
            <a:ext cx="5994720" cy="3521520"/>
          </a:xfrm>
          <a:prstGeom prst="rect">
            <a:avLst/>
          </a:prstGeom>
          <a:noFill/>
          <a:ln w="0">
            <a:noFill/>
          </a:ln>
          <a:effectLst>
            <a:outerShdw algn="bl" blurRad="343080" dir="5400000" dist="19080" rotWithShape="0">
              <a:srgbClr val="ffffff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Se puede ver usando:  module avail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O en : https://www.scbi.uma.es/site/scbi/software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Para cargar un software: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module load software/version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Para listar software cargado: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module list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Para descargar software: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module unload software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module purge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Google Shape;239;p36"/>
          <p:cNvSpPr/>
          <p:nvPr/>
        </p:nvSpPr>
        <p:spPr>
          <a:xfrm>
            <a:off x="497160" y="180000"/>
            <a:ext cx="9071280" cy="719640"/>
          </a:xfrm>
          <a:prstGeom prst="rect">
            <a:avLst/>
          </a:prstGeom>
          <a:noFill/>
          <a:ln w="0">
            <a:noFill/>
          </a:ln>
          <a:effectLst>
            <a:outerShdw algn="bl" blurRad="200160" dir="5400000" dist="19080" rotWithShape="0">
              <a:srgbClr val="ffffff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3600" spc="-1" strike="noStrike">
                <a:solidFill>
                  <a:srgbClr val="000000"/>
                </a:solidFill>
                <a:latin typeface="Arial"/>
                <a:ea typeface="Arial"/>
              </a:rPr>
              <a:t>Picasso: software</a:t>
            </a:r>
            <a:endParaRPr b="0" lang="es-E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244;p37" descr=""/>
          <p:cNvPicPr/>
          <p:nvPr/>
        </p:nvPicPr>
        <p:blipFill>
          <a:blip r:embed="rId1"/>
          <a:stretch/>
        </p:blipFill>
        <p:spPr>
          <a:xfrm>
            <a:off x="720000" y="-189360"/>
            <a:ext cx="9359640" cy="6239520"/>
          </a:xfrm>
          <a:prstGeom prst="rect">
            <a:avLst/>
          </a:prstGeom>
          <a:ln w="0">
            <a:noFill/>
          </a:ln>
        </p:spPr>
      </p:pic>
      <p:sp>
        <p:nvSpPr>
          <p:cNvPr id="131" name="Google Shape;245;p37"/>
          <p:cNvSpPr/>
          <p:nvPr/>
        </p:nvSpPr>
        <p:spPr>
          <a:xfrm>
            <a:off x="497160" y="180000"/>
            <a:ext cx="9071280" cy="719640"/>
          </a:xfrm>
          <a:prstGeom prst="rect">
            <a:avLst/>
          </a:prstGeom>
          <a:noFill/>
          <a:ln w="0">
            <a:noFill/>
          </a:ln>
          <a:effectLst>
            <a:outerShdw algn="bl" blurRad="200160" dir="5400000" dist="19080" rotWithShape="0">
              <a:srgbClr val="ffffff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3600" spc="-1" strike="noStrike">
                <a:solidFill>
                  <a:srgbClr val="000000"/>
                </a:solidFill>
                <a:latin typeface="Arial"/>
                <a:ea typeface="Arial"/>
              </a:rPr>
              <a:t>Picasso: el paralelismo</a:t>
            </a:r>
            <a:endParaRPr b="0" lang="es-E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2" name="Google Shape;246;p37" descr=""/>
          <p:cNvPicPr/>
          <p:nvPr/>
        </p:nvPicPr>
        <p:blipFill>
          <a:blip r:embed="rId2">
            <a:alphaModFix amt="86000"/>
          </a:blip>
          <a:stretch/>
        </p:blipFill>
        <p:spPr>
          <a:xfrm>
            <a:off x="2156400" y="807480"/>
            <a:ext cx="6280200" cy="4906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251;p38"/>
          <p:cNvSpPr/>
          <p:nvPr/>
        </p:nvSpPr>
        <p:spPr>
          <a:xfrm>
            <a:off x="504000" y="155160"/>
            <a:ext cx="907128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3200" spc="-1" strike="noStrike">
                <a:solidFill>
                  <a:srgbClr val="000000"/>
                </a:solidFill>
                <a:latin typeface="Arial"/>
                <a:ea typeface="Arial"/>
              </a:rPr>
              <a:t>Picasso: paralelismo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34" name="Google Shape;252;p38"/>
          <p:cNvCxnSpPr/>
          <p:nvPr/>
        </p:nvCxnSpPr>
        <p:spPr>
          <a:xfrm>
            <a:off x="1080000" y="720000"/>
            <a:ext cx="360" cy="378036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135" name="Google Shape;253;p38"/>
          <p:cNvCxnSpPr/>
          <p:nvPr/>
        </p:nvCxnSpPr>
        <p:spPr>
          <a:xfrm>
            <a:off x="900000" y="4500000"/>
            <a:ext cx="8100360" cy="36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136" name="Google Shape;254;p38"/>
          <p:cNvSpPr/>
          <p:nvPr/>
        </p:nvSpPr>
        <p:spPr>
          <a:xfrm>
            <a:off x="360000" y="373680"/>
            <a:ext cx="899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cores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Google Shape;255;p38"/>
          <p:cNvSpPr/>
          <p:nvPr/>
        </p:nvSpPr>
        <p:spPr>
          <a:xfrm>
            <a:off x="8460000" y="4513680"/>
            <a:ext cx="1259640" cy="111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Tiempo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minutos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Google Shape;256;p38"/>
          <p:cNvSpPr/>
          <p:nvPr/>
        </p:nvSpPr>
        <p:spPr>
          <a:xfrm>
            <a:off x="747720" y="398664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Google Shape;257;p38"/>
          <p:cNvSpPr/>
          <p:nvPr/>
        </p:nvSpPr>
        <p:spPr>
          <a:xfrm>
            <a:off x="747720" y="364032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2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Google Shape;258;p38"/>
          <p:cNvSpPr/>
          <p:nvPr/>
        </p:nvSpPr>
        <p:spPr>
          <a:xfrm>
            <a:off x="747720" y="329400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3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Google Shape;259;p38"/>
          <p:cNvSpPr/>
          <p:nvPr/>
        </p:nvSpPr>
        <p:spPr>
          <a:xfrm>
            <a:off x="748080" y="294768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4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Google Shape;260;p38"/>
          <p:cNvSpPr/>
          <p:nvPr/>
        </p:nvSpPr>
        <p:spPr>
          <a:xfrm>
            <a:off x="748080" y="260136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5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Google Shape;261;p38"/>
          <p:cNvSpPr/>
          <p:nvPr/>
        </p:nvSpPr>
        <p:spPr>
          <a:xfrm>
            <a:off x="748080" y="225504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6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Google Shape;262;p38"/>
          <p:cNvSpPr/>
          <p:nvPr/>
        </p:nvSpPr>
        <p:spPr>
          <a:xfrm>
            <a:off x="747720" y="190872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7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Google Shape;263;p38"/>
          <p:cNvSpPr/>
          <p:nvPr/>
        </p:nvSpPr>
        <p:spPr>
          <a:xfrm>
            <a:off x="747720" y="156240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8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Google Shape;264;p38"/>
          <p:cNvSpPr/>
          <p:nvPr/>
        </p:nvSpPr>
        <p:spPr>
          <a:xfrm>
            <a:off x="747720" y="121608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9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Google Shape;265;p38"/>
          <p:cNvSpPr/>
          <p:nvPr/>
        </p:nvSpPr>
        <p:spPr>
          <a:xfrm>
            <a:off x="645840" y="923760"/>
            <a:ext cx="53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Google Shape;266;p38"/>
          <p:cNvSpPr/>
          <p:nvPr/>
        </p:nvSpPr>
        <p:spPr>
          <a:xfrm>
            <a:off x="748080" y="121608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9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Google Shape;267;p38"/>
          <p:cNvSpPr/>
          <p:nvPr/>
        </p:nvSpPr>
        <p:spPr>
          <a:xfrm>
            <a:off x="7560000" y="461772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Google Shape;268;p38"/>
          <p:cNvSpPr/>
          <p:nvPr/>
        </p:nvSpPr>
        <p:spPr>
          <a:xfrm>
            <a:off x="1260000" y="451368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Google Shape;269;p38"/>
          <p:cNvSpPr/>
          <p:nvPr/>
        </p:nvSpPr>
        <p:spPr>
          <a:xfrm>
            <a:off x="1080000" y="3960000"/>
            <a:ext cx="683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52" name="Google Shape;270;p38"/>
          <p:cNvCxnSpPr/>
          <p:nvPr/>
        </p:nvCxnSpPr>
        <p:spPr>
          <a:xfrm>
            <a:off x="79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153" name="Google Shape;271;p38"/>
          <p:cNvSpPr/>
          <p:nvPr/>
        </p:nvSpPr>
        <p:spPr>
          <a:xfrm>
            <a:off x="1800000" y="1260000"/>
            <a:ext cx="7379640" cy="21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Ej :  procesamiento de un fichero dura 100 minutos con un core. 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Un 10% del trabajo es secuencial y un 90% paralelo.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4" name="Google Shape;276;p39"/>
          <p:cNvCxnSpPr/>
          <p:nvPr/>
        </p:nvCxnSpPr>
        <p:spPr>
          <a:xfrm>
            <a:off x="1080000" y="720000"/>
            <a:ext cx="360" cy="378036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155" name="Google Shape;277;p39"/>
          <p:cNvCxnSpPr/>
          <p:nvPr/>
        </p:nvCxnSpPr>
        <p:spPr>
          <a:xfrm>
            <a:off x="900000" y="4500000"/>
            <a:ext cx="8100360" cy="36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156" name="Google Shape;278;p39"/>
          <p:cNvSpPr/>
          <p:nvPr/>
        </p:nvSpPr>
        <p:spPr>
          <a:xfrm>
            <a:off x="360000" y="373680"/>
            <a:ext cx="899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cores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Google Shape;279;p39"/>
          <p:cNvSpPr/>
          <p:nvPr/>
        </p:nvSpPr>
        <p:spPr>
          <a:xfrm>
            <a:off x="8460000" y="4513680"/>
            <a:ext cx="1259640" cy="111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Tiempo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minutos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Google Shape;280;p39"/>
          <p:cNvSpPr/>
          <p:nvPr/>
        </p:nvSpPr>
        <p:spPr>
          <a:xfrm>
            <a:off x="747720" y="398664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Google Shape;281;p39"/>
          <p:cNvSpPr/>
          <p:nvPr/>
        </p:nvSpPr>
        <p:spPr>
          <a:xfrm>
            <a:off x="747720" y="364032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2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Google Shape;282;p39"/>
          <p:cNvSpPr/>
          <p:nvPr/>
        </p:nvSpPr>
        <p:spPr>
          <a:xfrm>
            <a:off x="747720" y="329400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3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Google Shape;283;p39"/>
          <p:cNvSpPr/>
          <p:nvPr/>
        </p:nvSpPr>
        <p:spPr>
          <a:xfrm>
            <a:off x="748080" y="294768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4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Google Shape;284;p39"/>
          <p:cNvSpPr/>
          <p:nvPr/>
        </p:nvSpPr>
        <p:spPr>
          <a:xfrm>
            <a:off x="748080" y="260136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5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Google Shape;285;p39"/>
          <p:cNvSpPr/>
          <p:nvPr/>
        </p:nvSpPr>
        <p:spPr>
          <a:xfrm>
            <a:off x="748080" y="225504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6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Google Shape;286;p39"/>
          <p:cNvSpPr/>
          <p:nvPr/>
        </p:nvSpPr>
        <p:spPr>
          <a:xfrm>
            <a:off x="747720" y="190872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7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Google Shape;287;p39"/>
          <p:cNvSpPr/>
          <p:nvPr/>
        </p:nvSpPr>
        <p:spPr>
          <a:xfrm>
            <a:off x="747720" y="156240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8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Google Shape;288;p39"/>
          <p:cNvSpPr/>
          <p:nvPr/>
        </p:nvSpPr>
        <p:spPr>
          <a:xfrm>
            <a:off x="747720" y="121608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9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Google Shape;289;p39"/>
          <p:cNvSpPr/>
          <p:nvPr/>
        </p:nvSpPr>
        <p:spPr>
          <a:xfrm>
            <a:off x="645840" y="923760"/>
            <a:ext cx="53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Google Shape;290;p39"/>
          <p:cNvSpPr/>
          <p:nvPr/>
        </p:nvSpPr>
        <p:spPr>
          <a:xfrm>
            <a:off x="748080" y="121608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9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Google Shape;291;p39"/>
          <p:cNvSpPr/>
          <p:nvPr/>
        </p:nvSpPr>
        <p:spPr>
          <a:xfrm>
            <a:off x="7560000" y="461772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Google Shape;292;p39"/>
          <p:cNvSpPr/>
          <p:nvPr/>
        </p:nvSpPr>
        <p:spPr>
          <a:xfrm>
            <a:off x="1260000" y="451368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Google Shape;293;p39"/>
          <p:cNvSpPr/>
          <p:nvPr/>
        </p:nvSpPr>
        <p:spPr>
          <a:xfrm>
            <a:off x="1080000" y="3960000"/>
            <a:ext cx="125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72" name="Google Shape;294;p39"/>
          <p:cNvCxnSpPr/>
          <p:nvPr/>
        </p:nvCxnSpPr>
        <p:spPr>
          <a:xfrm>
            <a:off x="79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173" name="Google Shape;295;p39"/>
          <p:cNvSpPr/>
          <p:nvPr/>
        </p:nvSpPr>
        <p:spPr>
          <a:xfrm>
            <a:off x="1800000" y="1260000"/>
            <a:ext cx="7589160" cy="21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Ej :  Procesamiento de un fichero dura 100 minutos con un core. 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Un 10% del trabajo es secuencial y un 90% paralelo.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Con dos cores tardará : 10 min secuencial + 90/2 min paralelo = 55 min 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Google Shape;296;p39"/>
          <p:cNvSpPr/>
          <p:nvPr/>
        </p:nvSpPr>
        <p:spPr>
          <a:xfrm>
            <a:off x="7560000" y="461772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75" name="Google Shape;297;p39"/>
          <p:cNvCxnSpPr/>
          <p:nvPr/>
        </p:nvCxnSpPr>
        <p:spPr>
          <a:xfrm>
            <a:off x="79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176" name="Google Shape;298;p39"/>
          <p:cNvSpPr/>
          <p:nvPr/>
        </p:nvSpPr>
        <p:spPr>
          <a:xfrm>
            <a:off x="7560000" y="461772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77" name="Google Shape;299;p39"/>
          <p:cNvCxnSpPr/>
          <p:nvPr/>
        </p:nvCxnSpPr>
        <p:spPr>
          <a:xfrm>
            <a:off x="79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178" name="Google Shape;300;p39"/>
          <p:cNvSpPr/>
          <p:nvPr/>
        </p:nvSpPr>
        <p:spPr>
          <a:xfrm>
            <a:off x="1980000" y="451368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79" name="Google Shape;301;p39"/>
          <p:cNvCxnSpPr/>
          <p:nvPr/>
        </p:nvCxnSpPr>
        <p:spPr>
          <a:xfrm>
            <a:off x="79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180" name="Google Shape;302;p39"/>
          <p:cNvCxnSpPr/>
          <p:nvPr/>
        </p:nvCxnSpPr>
        <p:spPr>
          <a:xfrm>
            <a:off x="2160000" y="451368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181" name="Google Shape;303;p39"/>
          <p:cNvSpPr/>
          <p:nvPr/>
        </p:nvSpPr>
        <p:spPr>
          <a:xfrm>
            <a:off x="2160000" y="3960000"/>
            <a:ext cx="305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Google Shape;304;p39"/>
          <p:cNvSpPr/>
          <p:nvPr/>
        </p:nvSpPr>
        <p:spPr>
          <a:xfrm>
            <a:off x="2160000" y="3600000"/>
            <a:ext cx="305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Google Shape;305;p39"/>
          <p:cNvSpPr/>
          <p:nvPr/>
        </p:nvSpPr>
        <p:spPr>
          <a:xfrm>
            <a:off x="7560000" y="461772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84" name="Google Shape;306;p39"/>
          <p:cNvCxnSpPr/>
          <p:nvPr/>
        </p:nvCxnSpPr>
        <p:spPr>
          <a:xfrm>
            <a:off x="79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185" name="Google Shape;307;p39"/>
          <p:cNvSpPr/>
          <p:nvPr/>
        </p:nvSpPr>
        <p:spPr>
          <a:xfrm>
            <a:off x="7560000" y="461772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86" name="Google Shape;308;p39"/>
          <p:cNvCxnSpPr/>
          <p:nvPr/>
        </p:nvCxnSpPr>
        <p:spPr>
          <a:xfrm>
            <a:off x="79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187" name="Google Shape;309;p39"/>
          <p:cNvSpPr/>
          <p:nvPr/>
        </p:nvSpPr>
        <p:spPr>
          <a:xfrm>
            <a:off x="5040000" y="468000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55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88" name="Google Shape;310;p39"/>
          <p:cNvCxnSpPr/>
          <p:nvPr/>
        </p:nvCxnSpPr>
        <p:spPr>
          <a:xfrm>
            <a:off x="79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189" name="Google Shape;311;p39"/>
          <p:cNvCxnSpPr/>
          <p:nvPr/>
        </p:nvCxnSpPr>
        <p:spPr>
          <a:xfrm>
            <a:off x="52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278;p 1"/>
          <p:cNvSpPr/>
          <p:nvPr/>
        </p:nvSpPr>
        <p:spPr>
          <a:xfrm>
            <a:off x="360" y="554040"/>
            <a:ext cx="899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cores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Google Shape;291;p 1"/>
          <p:cNvSpPr/>
          <p:nvPr/>
        </p:nvSpPr>
        <p:spPr>
          <a:xfrm>
            <a:off x="7560000" y="461772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Google Shape;309;p 1"/>
          <p:cNvSpPr/>
          <p:nvPr/>
        </p:nvSpPr>
        <p:spPr>
          <a:xfrm>
            <a:off x="6914160" y="4500000"/>
            <a:ext cx="5400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55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93" name="Google Shape;310;p 1"/>
          <p:cNvCxnSpPr/>
          <p:nvPr/>
        </p:nvCxnSpPr>
        <p:spPr>
          <a:xfrm>
            <a:off x="709416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194" name="Google Shape;252;p 2"/>
          <p:cNvCxnSpPr/>
          <p:nvPr/>
        </p:nvCxnSpPr>
        <p:spPr>
          <a:xfrm>
            <a:off x="794160" y="720000"/>
            <a:ext cx="360" cy="378036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195" name="Google Shape;253;p 2"/>
          <p:cNvCxnSpPr/>
          <p:nvPr/>
        </p:nvCxnSpPr>
        <p:spPr>
          <a:xfrm>
            <a:off x="614160" y="4500000"/>
            <a:ext cx="3737880" cy="144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196" name="Google Shape;255;p 2"/>
          <p:cNvSpPr/>
          <p:nvPr/>
        </p:nvSpPr>
        <p:spPr>
          <a:xfrm>
            <a:off x="4242240" y="4646160"/>
            <a:ext cx="900000" cy="39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t (min)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Google Shape;256;p 2"/>
          <p:cNvSpPr/>
          <p:nvPr/>
        </p:nvSpPr>
        <p:spPr>
          <a:xfrm>
            <a:off x="461880" y="398664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Google Shape;257;p 2"/>
          <p:cNvSpPr/>
          <p:nvPr/>
        </p:nvSpPr>
        <p:spPr>
          <a:xfrm>
            <a:off x="461880" y="364032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2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Google Shape;258;p 2"/>
          <p:cNvSpPr/>
          <p:nvPr/>
        </p:nvSpPr>
        <p:spPr>
          <a:xfrm>
            <a:off x="461880" y="329400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3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Google Shape;259;p 2"/>
          <p:cNvSpPr/>
          <p:nvPr/>
        </p:nvSpPr>
        <p:spPr>
          <a:xfrm>
            <a:off x="462240" y="294768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4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Google Shape;260;p 2"/>
          <p:cNvSpPr/>
          <p:nvPr/>
        </p:nvSpPr>
        <p:spPr>
          <a:xfrm>
            <a:off x="462240" y="260136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5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Google Shape;261;p 2"/>
          <p:cNvSpPr/>
          <p:nvPr/>
        </p:nvSpPr>
        <p:spPr>
          <a:xfrm>
            <a:off x="462240" y="225504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6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Google Shape;262;p 2"/>
          <p:cNvSpPr/>
          <p:nvPr/>
        </p:nvSpPr>
        <p:spPr>
          <a:xfrm>
            <a:off x="461880" y="190872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7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Google Shape;263;p 2"/>
          <p:cNvSpPr/>
          <p:nvPr/>
        </p:nvSpPr>
        <p:spPr>
          <a:xfrm>
            <a:off x="461880" y="156240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8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Google Shape;264;p 2"/>
          <p:cNvSpPr/>
          <p:nvPr/>
        </p:nvSpPr>
        <p:spPr>
          <a:xfrm>
            <a:off x="461880" y="121608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9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Google Shape;265;p 2"/>
          <p:cNvSpPr/>
          <p:nvPr/>
        </p:nvSpPr>
        <p:spPr>
          <a:xfrm>
            <a:off x="360000" y="923760"/>
            <a:ext cx="53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Google Shape;266;p 2"/>
          <p:cNvSpPr/>
          <p:nvPr/>
        </p:nvSpPr>
        <p:spPr>
          <a:xfrm>
            <a:off x="462240" y="121608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9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Google Shape;268;p 2"/>
          <p:cNvSpPr/>
          <p:nvPr/>
        </p:nvSpPr>
        <p:spPr>
          <a:xfrm>
            <a:off x="900000" y="4501080"/>
            <a:ext cx="7200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Google Shape;269;p 2"/>
          <p:cNvSpPr/>
          <p:nvPr/>
        </p:nvSpPr>
        <p:spPr>
          <a:xfrm>
            <a:off x="794160" y="3960000"/>
            <a:ext cx="342000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10" name="Google Shape;270;p 2"/>
          <p:cNvCxnSpPr/>
          <p:nvPr/>
        </p:nvCxnSpPr>
        <p:spPr>
          <a:xfrm>
            <a:off x="4214160" y="450072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211" name="Google Shape;307;p 2"/>
          <p:cNvSpPr/>
          <p:nvPr/>
        </p:nvSpPr>
        <p:spPr>
          <a:xfrm>
            <a:off x="3780000" y="4500000"/>
            <a:ext cx="72000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Google Shape;293;p 2"/>
          <p:cNvSpPr/>
          <p:nvPr/>
        </p:nvSpPr>
        <p:spPr>
          <a:xfrm>
            <a:off x="5294160" y="3960000"/>
            <a:ext cx="36000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Google Shape;303;p 2"/>
          <p:cNvSpPr/>
          <p:nvPr/>
        </p:nvSpPr>
        <p:spPr>
          <a:xfrm rot="21598800">
            <a:off x="5654160" y="3960360"/>
            <a:ext cx="144000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Google Shape;304;p 2"/>
          <p:cNvSpPr/>
          <p:nvPr/>
        </p:nvSpPr>
        <p:spPr>
          <a:xfrm>
            <a:off x="5654160" y="3600360"/>
            <a:ext cx="144000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15" name="Google Shape;252;p 3"/>
          <p:cNvCxnSpPr/>
          <p:nvPr/>
        </p:nvCxnSpPr>
        <p:spPr>
          <a:xfrm>
            <a:off x="5294160" y="720000"/>
            <a:ext cx="360" cy="378036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216" name="Google Shape;253;p 3"/>
          <p:cNvCxnSpPr/>
          <p:nvPr/>
        </p:nvCxnSpPr>
        <p:spPr>
          <a:xfrm>
            <a:off x="5114160" y="4500000"/>
            <a:ext cx="3737880" cy="144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217" name="Google Shape;255;p 3"/>
          <p:cNvSpPr/>
          <p:nvPr/>
        </p:nvSpPr>
        <p:spPr>
          <a:xfrm>
            <a:off x="8894160" y="4646160"/>
            <a:ext cx="900000" cy="39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t (min)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Google Shape;256;p 3"/>
          <p:cNvSpPr/>
          <p:nvPr/>
        </p:nvSpPr>
        <p:spPr>
          <a:xfrm>
            <a:off x="4961880" y="398664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Google Shape;257;p 3"/>
          <p:cNvSpPr/>
          <p:nvPr/>
        </p:nvSpPr>
        <p:spPr>
          <a:xfrm>
            <a:off x="4961880" y="364032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2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Google Shape;258;p 3"/>
          <p:cNvSpPr/>
          <p:nvPr/>
        </p:nvSpPr>
        <p:spPr>
          <a:xfrm>
            <a:off x="4961880" y="329400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3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Google Shape;259;p 3"/>
          <p:cNvSpPr/>
          <p:nvPr/>
        </p:nvSpPr>
        <p:spPr>
          <a:xfrm>
            <a:off x="4962240" y="294768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4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Google Shape;260;p 3"/>
          <p:cNvSpPr/>
          <p:nvPr/>
        </p:nvSpPr>
        <p:spPr>
          <a:xfrm>
            <a:off x="4962240" y="260136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5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Google Shape;261;p 3"/>
          <p:cNvSpPr/>
          <p:nvPr/>
        </p:nvSpPr>
        <p:spPr>
          <a:xfrm>
            <a:off x="4962240" y="225504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6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Google Shape;262;p 3"/>
          <p:cNvSpPr/>
          <p:nvPr/>
        </p:nvSpPr>
        <p:spPr>
          <a:xfrm>
            <a:off x="4961880" y="190872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7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Google Shape;263;p 3"/>
          <p:cNvSpPr/>
          <p:nvPr/>
        </p:nvSpPr>
        <p:spPr>
          <a:xfrm>
            <a:off x="4961880" y="156240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8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Google Shape;264;p 3"/>
          <p:cNvSpPr/>
          <p:nvPr/>
        </p:nvSpPr>
        <p:spPr>
          <a:xfrm>
            <a:off x="4961880" y="121608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9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Google Shape;266;p 3"/>
          <p:cNvSpPr/>
          <p:nvPr/>
        </p:nvSpPr>
        <p:spPr>
          <a:xfrm>
            <a:off x="4962240" y="121608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9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Google Shape;268;p 3"/>
          <p:cNvSpPr/>
          <p:nvPr/>
        </p:nvSpPr>
        <p:spPr>
          <a:xfrm>
            <a:off x="5142240" y="450000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29" name="Google Shape;270;p 3"/>
          <p:cNvCxnSpPr/>
          <p:nvPr/>
        </p:nvCxnSpPr>
        <p:spPr>
          <a:xfrm>
            <a:off x="8714160" y="450072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230" name="Google Shape;307;p 1"/>
          <p:cNvSpPr/>
          <p:nvPr/>
        </p:nvSpPr>
        <p:spPr>
          <a:xfrm>
            <a:off x="8353800" y="4500000"/>
            <a:ext cx="72000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Google Shape;278;p 2"/>
          <p:cNvSpPr/>
          <p:nvPr/>
        </p:nvSpPr>
        <p:spPr>
          <a:xfrm>
            <a:off x="4500000" y="554040"/>
            <a:ext cx="899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cores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Google Shape;265;p 3"/>
          <p:cNvSpPr/>
          <p:nvPr/>
        </p:nvSpPr>
        <p:spPr>
          <a:xfrm>
            <a:off x="4860360" y="900000"/>
            <a:ext cx="53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Google Shape;268;p 1"/>
          <p:cNvSpPr/>
          <p:nvPr/>
        </p:nvSpPr>
        <p:spPr>
          <a:xfrm>
            <a:off x="5474160" y="4500000"/>
            <a:ext cx="7200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34" name="Google Shape;310;p 2"/>
          <p:cNvCxnSpPr/>
          <p:nvPr/>
        </p:nvCxnSpPr>
        <p:spPr>
          <a:xfrm flipV="1">
            <a:off x="5652000" y="4500000"/>
            <a:ext cx="360" cy="8208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235" name="Google Shape;310;p 3"/>
          <p:cNvCxnSpPr/>
          <p:nvPr/>
        </p:nvCxnSpPr>
        <p:spPr>
          <a:xfrm flipH="1">
            <a:off x="1161000" y="4500000"/>
            <a:ext cx="2520" cy="10440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316;p40"/>
          <p:cNvSpPr/>
          <p:nvPr/>
        </p:nvSpPr>
        <p:spPr>
          <a:xfrm>
            <a:off x="504000" y="155160"/>
            <a:ext cx="907128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3200" spc="-1" strike="noStrike">
                <a:solidFill>
                  <a:srgbClr val="000000"/>
                </a:solidFill>
                <a:latin typeface="Arial"/>
                <a:ea typeface="Arial"/>
              </a:rPr>
              <a:t>Procesando ficheros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37" name="Google Shape;317;p40"/>
          <p:cNvCxnSpPr/>
          <p:nvPr/>
        </p:nvCxnSpPr>
        <p:spPr>
          <a:xfrm>
            <a:off x="1080000" y="720000"/>
            <a:ext cx="360" cy="378036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238" name="Google Shape;318;p40"/>
          <p:cNvCxnSpPr/>
          <p:nvPr/>
        </p:nvCxnSpPr>
        <p:spPr>
          <a:xfrm>
            <a:off x="900000" y="4500000"/>
            <a:ext cx="8100360" cy="36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239" name="Google Shape;319;p40"/>
          <p:cNvSpPr/>
          <p:nvPr/>
        </p:nvSpPr>
        <p:spPr>
          <a:xfrm>
            <a:off x="360000" y="373680"/>
            <a:ext cx="899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cores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Google Shape;320;p40"/>
          <p:cNvSpPr/>
          <p:nvPr/>
        </p:nvSpPr>
        <p:spPr>
          <a:xfrm>
            <a:off x="8460000" y="4513680"/>
            <a:ext cx="1259640" cy="111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Tiempo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minutos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Google Shape;321;p40"/>
          <p:cNvSpPr/>
          <p:nvPr/>
        </p:nvSpPr>
        <p:spPr>
          <a:xfrm>
            <a:off x="747720" y="398664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Google Shape;322;p40"/>
          <p:cNvSpPr/>
          <p:nvPr/>
        </p:nvSpPr>
        <p:spPr>
          <a:xfrm>
            <a:off x="747720" y="364032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2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Google Shape;323;p40"/>
          <p:cNvSpPr/>
          <p:nvPr/>
        </p:nvSpPr>
        <p:spPr>
          <a:xfrm>
            <a:off x="727920" y="323460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3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Google Shape;324;p40"/>
          <p:cNvSpPr/>
          <p:nvPr/>
        </p:nvSpPr>
        <p:spPr>
          <a:xfrm>
            <a:off x="728280" y="288828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4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Google Shape;325;p40"/>
          <p:cNvSpPr/>
          <p:nvPr/>
        </p:nvSpPr>
        <p:spPr>
          <a:xfrm>
            <a:off x="728280" y="254196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5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Google Shape;326;p40"/>
          <p:cNvSpPr/>
          <p:nvPr/>
        </p:nvSpPr>
        <p:spPr>
          <a:xfrm>
            <a:off x="728280" y="219564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6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Google Shape;327;p40"/>
          <p:cNvSpPr/>
          <p:nvPr/>
        </p:nvSpPr>
        <p:spPr>
          <a:xfrm>
            <a:off x="727920" y="184932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7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Google Shape;328;p40"/>
          <p:cNvSpPr/>
          <p:nvPr/>
        </p:nvSpPr>
        <p:spPr>
          <a:xfrm>
            <a:off x="727920" y="150300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8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Google Shape;329;p40"/>
          <p:cNvSpPr/>
          <p:nvPr/>
        </p:nvSpPr>
        <p:spPr>
          <a:xfrm>
            <a:off x="727920" y="115668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9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Google Shape;330;p40"/>
          <p:cNvSpPr/>
          <p:nvPr/>
        </p:nvSpPr>
        <p:spPr>
          <a:xfrm>
            <a:off x="626040" y="864360"/>
            <a:ext cx="53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Google Shape;331;p40"/>
          <p:cNvSpPr/>
          <p:nvPr/>
        </p:nvSpPr>
        <p:spPr>
          <a:xfrm>
            <a:off x="728280" y="115668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9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Google Shape;332;p40"/>
          <p:cNvSpPr/>
          <p:nvPr/>
        </p:nvSpPr>
        <p:spPr>
          <a:xfrm>
            <a:off x="7560000" y="461772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Google Shape;333;p40"/>
          <p:cNvSpPr/>
          <p:nvPr/>
        </p:nvSpPr>
        <p:spPr>
          <a:xfrm>
            <a:off x="1260000" y="451368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Google Shape;334;p40"/>
          <p:cNvSpPr/>
          <p:nvPr/>
        </p:nvSpPr>
        <p:spPr>
          <a:xfrm>
            <a:off x="1080000" y="3960000"/>
            <a:ext cx="125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55" name="Google Shape;335;p40"/>
          <p:cNvCxnSpPr/>
          <p:nvPr/>
        </p:nvCxnSpPr>
        <p:spPr>
          <a:xfrm>
            <a:off x="79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256" name="Google Shape;336;p40"/>
          <p:cNvSpPr/>
          <p:nvPr/>
        </p:nvSpPr>
        <p:spPr>
          <a:xfrm>
            <a:off x="1440000" y="1260000"/>
            <a:ext cx="7919640" cy="14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Ej :  Procesamiento de un fichero dura 100 minutos con un core. 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Un 10% del trabajo es secuencial y un 90% paralelo.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Con cinco cores tarda : 10 min secuencial + 90/5 min paralelo = 28 min 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Google Shape;337;p40"/>
          <p:cNvSpPr/>
          <p:nvPr/>
        </p:nvSpPr>
        <p:spPr>
          <a:xfrm>
            <a:off x="7560000" y="461772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58" name="Google Shape;338;p40"/>
          <p:cNvCxnSpPr/>
          <p:nvPr/>
        </p:nvCxnSpPr>
        <p:spPr>
          <a:xfrm>
            <a:off x="79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259" name="Google Shape;339;p40"/>
          <p:cNvSpPr/>
          <p:nvPr/>
        </p:nvSpPr>
        <p:spPr>
          <a:xfrm>
            <a:off x="7560000" y="461772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60" name="Google Shape;340;p40"/>
          <p:cNvCxnSpPr/>
          <p:nvPr/>
        </p:nvCxnSpPr>
        <p:spPr>
          <a:xfrm>
            <a:off x="79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261" name="Google Shape;341;p40"/>
          <p:cNvSpPr/>
          <p:nvPr/>
        </p:nvSpPr>
        <p:spPr>
          <a:xfrm>
            <a:off x="1980000" y="451368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62" name="Google Shape;342;p40"/>
          <p:cNvCxnSpPr/>
          <p:nvPr/>
        </p:nvCxnSpPr>
        <p:spPr>
          <a:xfrm>
            <a:off x="79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263" name="Google Shape;343;p40"/>
          <p:cNvCxnSpPr/>
          <p:nvPr/>
        </p:nvCxnSpPr>
        <p:spPr>
          <a:xfrm>
            <a:off x="216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264" name="Google Shape;344;p40"/>
          <p:cNvSpPr/>
          <p:nvPr/>
        </p:nvSpPr>
        <p:spPr>
          <a:xfrm>
            <a:off x="2160000" y="3960000"/>
            <a:ext cx="161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Google Shape;345;p40"/>
          <p:cNvSpPr/>
          <p:nvPr/>
        </p:nvSpPr>
        <p:spPr>
          <a:xfrm>
            <a:off x="2160000" y="3600000"/>
            <a:ext cx="161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Google Shape;346;p40"/>
          <p:cNvSpPr/>
          <p:nvPr/>
        </p:nvSpPr>
        <p:spPr>
          <a:xfrm>
            <a:off x="7560000" y="461772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67" name="Google Shape;347;p40"/>
          <p:cNvCxnSpPr/>
          <p:nvPr/>
        </p:nvCxnSpPr>
        <p:spPr>
          <a:xfrm>
            <a:off x="79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268" name="Google Shape;348;p40"/>
          <p:cNvSpPr/>
          <p:nvPr/>
        </p:nvSpPr>
        <p:spPr>
          <a:xfrm>
            <a:off x="7560000" y="461772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69" name="Google Shape;349;p40"/>
          <p:cNvCxnSpPr/>
          <p:nvPr/>
        </p:nvCxnSpPr>
        <p:spPr>
          <a:xfrm>
            <a:off x="79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270" name="Google Shape;350;p40"/>
          <p:cNvSpPr/>
          <p:nvPr/>
        </p:nvSpPr>
        <p:spPr>
          <a:xfrm>
            <a:off x="5040000" y="468000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55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71" name="Google Shape;351;p40"/>
          <p:cNvCxnSpPr/>
          <p:nvPr/>
        </p:nvCxnSpPr>
        <p:spPr>
          <a:xfrm>
            <a:off x="79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272" name="Google Shape;352;p40"/>
          <p:cNvCxnSpPr/>
          <p:nvPr/>
        </p:nvCxnSpPr>
        <p:spPr>
          <a:xfrm>
            <a:off x="52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273" name="Google Shape;353;p40"/>
          <p:cNvSpPr/>
          <p:nvPr/>
        </p:nvSpPr>
        <p:spPr>
          <a:xfrm>
            <a:off x="3600000" y="468000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28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74" name="Google Shape;354;p40"/>
          <p:cNvCxnSpPr/>
          <p:nvPr/>
        </p:nvCxnSpPr>
        <p:spPr>
          <a:xfrm>
            <a:off x="52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275" name="Google Shape;355;p40"/>
          <p:cNvCxnSpPr/>
          <p:nvPr/>
        </p:nvCxnSpPr>
        <p:spPr>
          <a:xfrm>
            <a:off x="378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276" name="Google Shape;356;p40"/>
          <p:cNvCxnSpPr/>
          <p:nvPr/>
        </p:nvCxnSpPr>
        <p:spPr>
          <a:xfrm>
            <a:off x="378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277" name="Google Shape;357;p40"/>
          <p:cNvSpPr/>
          <p:nvPr/>
        </p:nvSpPr>
        <p:spPr>
          <a:xfrm>
            <a:off x="2160000" y="3240000"/>
            <a:ext cx="161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Google Shape;358;p40"/>
          <p:cNvSpPr/>
          <p:nvPr/>
        </p:nvSpPr>
        <p:spPr>
          <a:xfrm>
            <a:off x="2160000" y="2880000"/>
            <a:ext cx="161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Google Shape;359;p40"/>
          <p:cNvSpPr/>
          <p:nvPr/>
        </p:nvSpPr>
        <p:spPr>
          <a:xfrm>
            <a:off x="2160000" y="2520000"/>
            <a:ext cx="161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364;p41"/>
          <p:cNvSpPr/>
          <p:nvPr/>
        </p:nvSpPr>
        <p:spPr>
          <a:xfrm>
            <a:off x="504000" y="155160"/>
            <a:ext cx="907128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3200" spc="-1" strike="noStrike">
                <a:solidFill>
                  <a:srgbClr val="000000"/>
                </a:solidFill>
                <a:latin typeface="Arial"/>
                <a:ea typeface="Arial"/>
              </a:rPr>
              <a:t>Procesando ficheros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81" name="Google Shape;365;p41"/>
          <p:cNvCxnSpPr/>
          <p:nvPr/>
        </p:nvCxnSpPr>
        <p:spPr>
          <a:xfrm>
            <a:off x="1080000" y="720000"/>
            <a:ext cx="360" cy="378036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282" name="Google Shape;366;p41"/>
          <p:cNvCxnSpPr/>
          <p:nvPr/>
        </p:nvCxnSpPr>
        <p:spPr>
          <a:xfrm>
            <a:off x="900000" y="4500000"/>
            <a:ext cx="8100360" cy="36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283" name="Google Shape;367;p41"/>
          <p:cNvSpPr/>
          <p:nvPr/>
        </p:nvSpPr>
        <p:spPr>
          <a:xfrm>
            <a:off x="360000" y="373680"/>
            <a:ext cx="899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cores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Google Shape;368;p41"/>
          <p:cNvSpPr/>
          <p:nvPr/>
        </p:nvSpPr>
        <p:spPr>
          <a:xfrm>
            <a:off x="8460000" y="4513680"/>
            <a:ext cx="1259640" cy="111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Tiempo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minutos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Google Shape;369;p41"/>
          <p:cNvSpPr/>
          <p:nvPr/>
        </p:nvSpPr>
        <p:spPr>
          <a:xfrm>
            <a:off x="747720" y="398664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Google Shape;370;p41"/>
          <p:cNvSpPr/>
          <p:nvPr/>
        </p:nvSpPr>
        <p:spPr>
          <a:xfrm>
            <a:off x="747720" y="364032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2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Google Shape;371;p41"/>
          <p:cNvSpPr/>
          <p:nvPr/>
        </p:nvSpPr>
        <p:spPr>
          <a:xfrm>
            <a:off x="727920" y="323460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3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Google Shape;372;p41"/>
          <p:cNvSpPr/>
          <p:nvPr/>
        </p:nvSpPr>
        <p:spPr>
          <a:xfrm>
            <a:off x="728280" y="288828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4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Google Shape;373;p41"/>
          <p:cNvSpPr/>
          <p:nvPr/>
        </p:nvSpPr>
        <p:spPr>
          <a:xfrm>
            <a:off x="728280" y="254196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5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Google Shape;374;p41"/>
          <p:cNvSpPr/>
          <p:nvPr/>
        </p:nvSpPr>
        <p:spPr>
          <a:xfrm>
            <a:off x="728280" y="219564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6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Google Shape;375;p41"/>
          <p:cNvSpPr/>
          <p:nvPr/>
        </p:nvSpPr>
        <p:spPr>
          <a:xfrm>
            <a:off x="727920" y="184932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7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Google Shape;376;p41"/>
          <p:cNvSpPr/>
          <p:nvPr/>
        </p:nvSpPr>
        <p:spPr>
          <a:xfrm>
            <a:off x="727920" y="150300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8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Google Shape;377;p41"/>
          <p:cNvSpPr/>
          <p:nvPr/>
        </p:nvSpPr>
        <p:spPr>
          <a:xfrm>
            <a:off x="727920" y="109368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9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Google Shape;378;p41"/>
          <p:cNvSpPr/>
          <p:nvPr/>
        </p:nvSpPr>
        <p:spPr>
          <a:xfrm>
            <a:off x="626040" y="720000"/>
            <a:ext cx="53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Google Shape;379;p41"/>
          <p:cNvSpPr/>
          <p:nvPr/>
        </p:nvSpPr>
        <p:spPr>
          <a:xfrm>
            <a:off x="7560000" y="461772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Google Shape;380;p41"/>
          <p:cNvSpPr/>
          <p:nvPr/>
        </p:nvSpPr>
        <p:spPr>
          <a:xfrm>
            <a:off x="1107720" y="459684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Google Shape;381;p41"/>
          <p:cNvSpPr/>
          <p:nvPr/>
        </p:nvSpPr>
        <p:spPr>
          <a:xfrm>
            <a:off x="1080000" y="3960000"/>
            <a:ext cx="125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98" name="Google Shape;382;p41"/>
          <p:cNvCxnSpPr/>
          <p:nvPr/>
        </p:nvCxnSpPr>
        <p:spPr>
          <a:xfrm>
            <a:off x="79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299" name="Google Shape;383;p41"/>
          <p:cNvSpPr/>
          <p:nvPr/>
        </p:nvSpPr>
        <p:spPr>
          <a:xfrm>
            <a:off x="4500000" y="1260000"/>
            <a:ext cx="4859640" cy="23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Ej :  procesamiento de un fichero dura 100 minutos con un core. 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Un 10% del trabajo es secuencial y un 90% paralelo.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Con 10 cores tarda : 10 min secuencial + 90/10 min paralelo = 19 min 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Google Shape;384;p41"/>
          <p:cNvSpPr/>
          <p:nvPr/>
        </p:nvSpPr>
        <p:spPr>
          <a:xfrm>
            <a:off x="7560000" y="461772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01" name="Google Shape;385;p41"/>
          <p:cNvCxnSpPr/>
          <p:nvPr/>
        </p:nvCxnSpPr>
        <p:spPr>
          <a:xfrm>
            <a:off x="79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302" name="Google Shape;386;p41"/>
          <p:cNvSpPr/>
          <p:nvPr/>
        </p:nvSpPr>
        <p:spPr>
          <a:xfrm>
            <a:off x="7560000" y="461772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03" name="Google Shape;387;p41"/>
          <p:cNvCxnSpPr/>
          <p:nvPr/>
        </p:nvCxnSpPr>
        <p:spPr>
          <a:xfrm>
            <a:off x="79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304" name="Google Shape;388;p41"/>
          <p:cNvSpPr/>
          <p:nvPr/>
        </p:nvSpPr>
        <p:spPr>
          <a:xfrm>
            <a:off x="1980000" y="461772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05" name="Google Shape;389;p41"/>
          <p:cNvCxnSpPr/>
          <p:nvPr/>
        </p:nvCxnSpPr>
        <p:spPr>
          <a:xfrm>
            <a:off x="79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306" name="Google Shape;390;p41"/>
          <p:cNvCxnSpPr/>
          <p:nvPr/>
        </p:nvCxnSpPr>
        <p:spPr>
          <a:xfrm>
            <a:off x="2166480" y="450792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307" name="Google Shape;391;p41"/>
          <p:cNvSpPr/>
          <p:nvPr/>
        </p:nvSpPr>
        <p:spPr>
          <a:xfrm>
            <a:off x="2160000" y="396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Google Shape;392;p41"/>
          <p:cNvSpPr/>
          <p:nvPr/>
        </p:nvSpPr>
        <p:spPr>
          <a:xfrm>
            <a:off x="2160000" y="360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Google Shape;393;p41"/>
          <p:cNvSpPr/>
          <p:nvPr/>
        </p:nvSpPr>
        <p:spPr>
          <a:xfrm>
            <a:off x="7560000" y="461772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10" name="Google Shape;394;p41"/>
          <p:cNvCxnSpPr/>
          <p:nvPr/>
        </p:nvCxnSpPr>
        <p:spPr>
          <a:xfrm>
            <a:off x="79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311" name="Google Shape;395;p41"/>
          <p:cNvCxnSpPr/>
          <p:nvPr/>
        </p:nvCxnSpPr>
        <p:spPr>
          <a:xfrm>
            <a:off x="79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312" name="Google Shape;396;p41"/>
          <p:cNvSpPr/>
          <p:nvPr/>
        </p:nvSpPr>
        <p:spPr>
          <a:xfrm>
            <a:off x="5040000" y="459684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55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13" name="Google Shape;397;p41"/>
          <p:cNvCxnSpPr/>
          <p:nvPr/>
        </p:nvCxnSpPr>
        <p:spPr>
          <a:xfrm>
            <a:off x="79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314" name="Google Shape;398;p41"/>
          <p:cNvCxnSpPr/>
          <p:nvPr/>
        </p:nvCxnSpPr>
        <p:spPr>
          <a:xfrm>
            <a:off x="52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315" name="Google Shape;399;p41"/>
          <p:cNvSpPr/>
          <p:nvPr/>
        </p:nvSpPr>
        <p:spPr>
          <a:xfrm>
            <a:off x="3600000" y="459684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28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16" name="Google Shape;400;p41"/>
          <p:cNvCxnSpPr/>
          <p:nvPr/>
        </p:nvCxnSpPr>
        <p:spPr>
          <a:xfrm>
            <a:off x="52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317" name="Google Shape;401;p41"/>
          <p:cNvCxnSpPr/>
          <p:nvPr/>
        </p:nvCxnSpPr>
        <p:spPr>
          <a:xfrm>
            <a:off x="378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318" name="Google Shape;402;p41"/>
          <p:cNvCxnSpPr/>
          <p:nvPr/>
        </p:nvCxnSpPr>
        <p:spPr>
          <a:xfrm>
            <a:off x="378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319" name="Google Shape;403;p41"/>
          <p:cNvSpPr/>
          <p:nvPr/>
        </p:nvSpPr>
        <p:spPr>
          <a:xfrm>
            <a:off x="2160000" y="324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Google Shape;404;p41"/>
          <p:cNvSpPr/>
          <p:nvPr/>
        </p:nvSpPr>
        <p:spPr>
          <a:xfrm>
            <a:off x="2160000" y="288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Google Shape;405;p41"/>
          <p:cNvSpPr/>
          <p:nvPr/>
        </p:nvSpPr>
        <p:spPr>
          <a:xfrm>
            <a:off x="2160000" y="252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Google Shape;406;p41"/>
          <p:cNvSpPr/>
          <p:nvPr/>
        </p:nvSpPr>
        <p:spPr>
          <a:xfrm>
            <a:off x="2880000" y="459684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19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23" name="Google Shape;407;p41"/>
          <p:cNvCxnSpPr/>
          <p:nvPr/>
        </p:nvCxnSpPr>
        <p:spPr>
          <a:xfrm>
            <a:off x="378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324" name="Google Shape;408;p41"/>
          <p:cNvCxnSpPr/>
          <p:nvPr/>
        </p:nvCxnSpPr>
        <p:spPr>
          <a:xfrm>
            <a:off x="306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325" name="Google Shape;409;p41"/>
          <p:cNvSpPr/>
          <p:nvPr/>
        </p:nvSpPr>
        <p:spPr>
          <a:xfrm>
            <a:off x="2160000" y="216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Google Shape;410;p41"/>
          <p:cNvSpPr/>
          <p:nvPr/>
        </p:nvSpPr>
        <p:spPr>
          <a:xfrm>
            <a:off x="2160000" y="180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Google Shape;411;p41"/>
          <p:cNvSpPr/>
          <p:nvPr/>
        </p:nvSpPr>
        <p:spPr>
          <a:xfrm>
            <a:off x="2160000" y="144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Google Shape;412;p41"/>
          <p:cNvSpPr/>
          <p:nvPr/>
        </p:nvSpPr>
        <p:spPr>
          <a:xfrm>
            <a:off x="2160000" y="108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Google Shape;413;p41"/>
          <p:cNvSpPr/>
          <p:nvPr/>
        </p:nvSpPr>
        <p:spPr>
          <a:xfrm>
            <a:off x="2160000" y="72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291;p 3"/>
          <p:cNvSpPr/>
          <p:nvPr/>
        </p:nvSpPr>
        <p:spPr>
          <a:xfrm>
            <a:off x="7560000" y="461772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Google Shape;291;p 2"/>
          <p:cNvSpPr/>
          <p:nvPr/>
        </p:nvSpPr>
        <p:spPr>
          <a:xfrm>
            <a:off x="3060000" y="460368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Google Shape;309;p 2"/>
          <p:cNvSpPr/>
          <p:nvPr/>
        </p:nvSpPr>
        <p:spPr>
          <a:xfrm>
            <a:off x="2414160" y="4485960"/>
            <a:ext cx="5400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55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33" name="Google Shape;310;p 4"/>
          <p:cNvCxnSpPr/>
          <p:nvPr/>
        </p:nvCxnSpPr>
        <p:spPr>
          <a:xfrm>
            <a:off x="2594160" y="448596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334" name="Google Shape;252;p 1"/>
          <p:cNvCxnSpPr/>
          <p:nvPr/>
        </p:nvCxnSpPr>
        <p:spPr>
          <a:xfrm>
            <a:off x="794160" y="705960"/>
            <a:ext cx="360" cy="378036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335" name="Google Shape;253;p 1"/>
          <p:cNvCxnSpPr/>
          <p:nvPr/>
        </p:nvCxnSpPr>
        <p:spPr>
          <a:xfrm>
            <a:off x="614160" y="4485960"/>
            <a:ext cx="3737880" cy="144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336" name="Google Shape;255;p 1"/>
          <p:cNvSpPr/>
          <p:nvPr/>
        </p:nvSpPr>
        <p:spPr>
          <a:xfrm>
            <a:off x="4394160" y="4632120"/>
            <a:ext cx="900000" cy="39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t (min)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Google Shape;256;p 1"/>
          <p:cNvSpPr/>
          <p:nvPr/>
        </p:nvSpPr>
        <p:spPr>
          <a:xfrm>
            <a:off x="461880" y="397260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Google Shape;257;p 1"/>
          <p:cNvSpPr/>
          <p:nvPr/>
        </p:nvSpPr>
        <p:spPr>
          <a:xfrm>
            <a:off x="461880" y="362628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2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Google Shape;258;p 1"/>
          <p:cNvSpPr/>
          <p:nvPr/>
        </p:nvSpPr>
        <p:spPr>
          <a:xfrm>
            <a:off x="461880" y="327996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3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Google Shape;259;p 1"/>
          <p:cNvSpPr/>
          <p:nvPr/>
        </p:nvSpPr>
        <p:spPr>
          <a:xfrm>
            <a:off x="462240" y="293364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4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Google Shape;260;p 1"/>
          <p:cNvSpPr/>
          <p:nvPr/>
        </p:nvSpPr>
        <p:spPr>
          <a:xfrm>
            <a:off x="462240" y="258732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5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Google Shape;261;p 1"/>
          <p:cNvSpPr/>
          <p:nvPr/>
        </p:nvSpPr>
        <p:spPr>
          <a:xfrm>
            <a:off x="462240" y="224100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6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Google Shape;262;p 1"/>
          <p:cNvSpPr/>
          <p:nvPr/>
        </p:nvSpPr>
        <p:spPr>
          <a:xfrm>
            <a:off x="461880" y="189468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7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Google Shape;263;p 1"/>
          <p:cNvSpPr/>
          <p:nvPr/>
        </p:nvSpPr>
        <p:spPr>
          <a:xfrm>
            <a:off x="461880" y="154836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8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Google Shape;264;p 1"/>
          <p:cNvSpPr/>
          <p:nvPr/>
        </p:nvSpPr>
        <p:spPr>
          <a:xfrm>
            <a:off x="461880" y="120204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9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Google Shape;266;p 1"/>
          <p:cNvSpPr/>
          <p:nvPr/>
        </p:nvSpPr>
        <p:spPr>
          <a:xfrm>
            <a:off x="462240" y="120204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9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Google Shape;268;p 4"/>
          <p:cNvSpPr/>
          <p:nvPr/>
        </p:nvSpPr>
        <p:spPr>
          <a:xfrm>
            <a:off x="642240" y="448596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48" name="Google Shape;270;p 1"/>
          <p:cNvCxnSpPr/>
          <p:nvPr/>
        </p:nvCxnSpPr>
        <p:spPr>
          <a:xfrm>
            <a:off x="4214160" y="448668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349" name="Google Shape;307;p 3"/>
          <p:cNvSpPr/>
          <p:nvPr/>
        </p:nvSpPr>
        <p:spPr>
          <a:xfrm>
            <a:off x="3853800" y="4485960"/>
            <a:ext cx="72000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Google Shape;278;p 3"/>
          <p:cNvSpPr/>
          <p:nvPr/>
        </p:nvSpPr>
        <p:spPr>
          <a:xfrm>
            <a:off x="0" y="540000"/>
            <a:ext cx="899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cores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Google Shape;265;p 1"/>
          <p:cNvSpPr/>
          <p:nvPr/>
        </p:nvSpPr>
        <p:spPr>
          <a:xfrm>
            <a:off x="360360" y="885960"/>
            <a:ext cx="53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Google Shape;268;p 5"/>
          <p:cNvSpPr/>
          <p:nvPr/>
        </p:nvSpPr>
        <p:spPr>
          <a:xfrm>
            <a:off x="974160" y="4485960"/>
            <a:ext cx="7200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53" name="Google Shape;310;p 5"/>
          <p:cNvCxnSpPr/>
          <p:nvPr/>
        </p:nvCxnSpPr>
        <p:spPr>
          <a:xfrm flipV="1">
            <a:off x="1152000" y="4485960"/>
            <a:ext cx="360" cy="8208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354" name="Google Shape;310;p 6"/>
          <p:cNvCxnSpPr/>
          <p:nvPr/>
        </p:nvCxnSpPr>
        <p:spPr>
          <a:xfrm>
            <a:off x="1800000" y="448704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355" name="Google Shape;309;p 4"/>
          <p:cNvSpPr/>
          <p:nvPr/>
        </p:nvSpPr>
        <p:spPr>
          <a:xfrm>
            <a:off x="1620000" y="4485960"/>
            <a:ext cx="5400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28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Google Shape;291;p 4"/>
          <p:cNvSpPr/>
          <p:nvPr/>
        </p:nvSpPr>
        <p:spPr>
          <a:xfrm>
            <a:off x="7845840" y="461808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Google Shape;309;p 3"/>
          <p:cNvSpPr/>
          <p:nvPr/>
        </p:nvSpPr>
        <p:spPr>
          <a:xfrm>
            <a:off x="7200000" y="4500360"/>
            <a:ext cx="5400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55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58" name="Google Shape;310;p 7"/>
          <p:cNvCxnSpPr/>
          <p:nvPr/>
        </p:nvCxnSpPr>
        <p:spPr>
          <a:xfrm>
            <a:off x="7380000" y="450036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359" name="Google Shape;303;p 3"/>
          <p:cNvSpPr/>
          <p:nvPr/>
        </p:nvSpPr>
        <p:spPr>
          <a:xfrm>
            <a:off x="5950080" y="3980160"/>
            <a:ext cx="339840" cy="3398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Google Shape;304;p 3"/>
          <p:cNvSpPr/>
          <p:nvPr/>
        </p:nvSpPr>
        <p:spPr>
          <a:xfrm>
            <a:off x="5950080" y="3640680"/>
            <a:ext cx="339840" cy="33948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61" name="Google Shape;252;p 4"/>
          <p:cNvCxnSpPr/>
          <p:nvPr/>
        </p:nvCxnSpPr>
        <p:spPr>
          <a:xfrm>
            <a:off x="5580000" y="720360"/>
            <a:ext cx="360" cy="378036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362" name="Google Shape;253;p 4"/>
          <p:cNvCxnSpPr/>
          <p:nvPr/>
        </p:nvCxnSpPr>
        <p:spPr>
          <a:xfrm>
            <a:off x="5400000" y="4500360"/>
            <a:ext cx="3737880" cy="144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363" name="Google Shape;255;p 4"/>
          <p:cNvSpPr/>
          <p:nvPr/>
        </p:nvSpPr>
        <p:spPr>
          <a:xfrm>
            <a:off x="9180000" y="4646520"/>
            <a:ext cx="900000" cy="39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t (min)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Google Shape;256;p 4"/>
          <p:cNvSpPr/>
          <p:nvPr/>
        </p:nvSpPr>
        <p:spPr>
          <a:xfrm>
            <a:off x="5247720" y="398700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Google Shape;257;p 4"/>
          <p:cNvSpPr/>
          <p:nvPr/>
        </p:nvSpPr>
        <p:spPr>
          <a:xfrm>
            <a:off x="5247720" y="364068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2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Google Shape;258;p 4"/>
          <p:cNvSpPr/>
          <p:nvPr/>
        </p:nvSpPr>
        <p:spPr>
          <a:xfrm>
            <a:off x="5247720" y="329436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3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Google Shape;259;p 4"/>
          <p:cNvSpPr/>
          <p:nvPr/>
        </p:nvSpPr>
        <p:spPr>
          <a:xfrm>
            <a:off x="5248080" y="294804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4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Google Shape;260;p 4"/>
          <p:cNvSpPr/>
          <p:nvPr/>
        </p:nvSpPr>
        <p:spPr>
          <a:xfrm>
            <a:off x="5248080" y="260172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5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Google Shape;261;p 4"/>
          <p:cNvSpPr/>
          <p:nvPr/>
        </p:nvSpPr>
        <p:spPr>
          <a:xfrm>
            <a:off x="5248080" y="225540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6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Google Shape;262;p 4"/>
          <p:cNvSpPr/>
          <p:nvPr/>
        </p:nvSpPr>
        <p:spPr>
          <a:xfrm>
            <a:off x="5247720" y="190908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7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Google Shape;263;p 4"/>
          <p:cNvSpPr/>
          <p:nvPr/>
        </p:nvSpPr>
        <p:spPr>
          <a:xfrm>
            <a:off x="5247720" y="156276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8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Google Shape;264;p 4"/>
          <p:cNvSpPr/>
          <p:nvPr/>
        </p:nvSpPr>
        <p:spPr>
          <a:xfrm>
            <a:off x="5247720" y="121644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9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Google Shape;266;p 4"/>
          <p:cNvSpPr/>
          <p:nvPr/>
        </p:nvSpPr>
        <p:spPr>
          <a:xfrm>
            <a:off x="5248080" y="121644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9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Google Shape;268;p 6"/>
          <p:cNvSpPr/>
          <p:nvPr/>
        </p:nvSpPr>
        <p:spPr>
          <a:xfrm>
            <a:off x="5428080" y="450036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75" name="Google Shape;270;p 4"/>
          <p:cNvCxnSpPr/>
          <p:nvPr/>
        </p:nvCxnSpPr>
        <p:spPr>
          <a:xfrm>
            <a:off x="9000000" y="450108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376" name="Google Shape;307;p 4"/>
          <p:cNvSpPr/>
          <p:nvPr/>
        </p:nvSpPr>
        <p:spPr>
          <a:xfrm>
            <a:off x="8639640" y="4500360"/>
            <a:ext cx="72000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Google Shape;265;p 4"/>
          <p:cNvSpPr/>
          <p:nvPr/>
        </p:nvSpPr>
        <p:spPr>
          <a:xfrm>
            <a:off x="5146200" y="900360"/>
            <a:ext cx="53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Google Shape;268;p 7"/>
          <p:cNvSpPr/>
          <p:nvPr/>
        </p:nvSpPr>
        <p:spPr>
          <a:xfrm>
            <a:off x="5760000" y="4500360"/>
            <a:ext cx="7200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79" name="Google Shape;310;p 8"/>
          <p:cNvCxnSpPr/>
          <p:nvPr/>
        </p:nvCxnSpPr>
        <p:spPr>
          <a:xfrm flipV="1">
            <a:off x="5937840" y="4500360"/>
            <a:ext cx="360" cy="8208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380" name="Google Shape;310;p 9"/>
          <p:cNvCxnSpPr/>
          <p:nvPr/>
        </p:nvCxnSpPr>
        <p:spPr>
          <a:xfrm>
            <a:off x="6585840" y="450144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381" name="Google Shape;309;p 5"/>
          <p:cNvSpPr/>
          <p:nvPr/>
        </p:nvSpPr>
        <p:spPr>
          <a:xfrm>
            <a:off x="6480000" y="4501440"/>
            <a:ext cx="5400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28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Google Shape;304;p 6"/>
          <p:cNvSpPr/>
          <p:nvPr/>
        </p:nvSpPr>
        <p:spPr>
          <a:xfrm>
            <a:off x="5950080" y="3313800"/>
            <a:ext cx="339840" cy="3398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Google Shape;304;p 7"/>
          <p:cNvSpPr/>
          <p:nvPr/>
        </p:nvSpPr>
        <p:spPr>
          <a:xfrm>
            <a:off x="5950080" y="2973960"/>
            <a:ext cx="339840" cy="33948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Google Shape;278;p 4"/>
          <p:cNvSpPr/>
          <p:nvPr/>
        </p:nvSpPr>
        <p:spPr>
          <a:xfrm>
            <a:off x="4786200" y="554040"/>
            <a:ext cx="899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cores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85" name="Google Shape;310;p 10"/>
          <p:cNvCxnSpPr/>
          <p:nvPr/>
        </p:nvCxnSpPr>
        <p:spPr>
          <a:xfrm flipV="1">
            <a:off x="6300000" y="4500000"/>
            <a:ext cx="360" cy="8208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386" name="Google Shape;268;p 8"/>
          <p:cNvSpPr/>
          <p:nvPr/>
        </p:nvSpPr>
        <p:spPr>
          <a:xfrm>
            <a:off x="6120000" y="4501440"/>
            <a:ext cx="7200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19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Google Shape;268;p 9"/>
          <p:cNvSpPr/>
          <p:nvPr/>
        </p:nvSpPr>
        <p:spPr>
          <a:xfrm>
            <a:off x="5760000" y="4500360"/>
            <a:ext cx="7200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Google Shape;304;p 8"/>
          <p:cNvSpPr/>
          <p:nvPr/>
        </p:nvSpPr>
        <p:spPr>
          <a:xfrm>
            <a:off x="5950080" y="2634120"/>
            <a:ext cx="339840" cy="3398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Google Shape;304;p 9"/>
          <p:cNvSpPr/>
          <p:nvPr/>
        </p:nvSpPr>
        <p:spPr>
          <a:xfrm>
            <a:off x="5950080" y="2280240"/>
            <a:ext cx="339840" cy="35388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Google Shape;304;p 10"/>
          <p:cNvSpPr/>
          <p:nvPr/>
        </p:nvSpPr>
        <p:spPr>
          <a:xfrm>
            <a:off x="5950080" y="2280240"/>
            <a:ext cx="339840" cy="35388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Google Shape;304;p 11"/>
          <p:cNvSpPr/>
          <p:nvPr/>
        </p:nvSpPr>
        <p:spPr>
          <a:xfrm>
            <a:off x="5950080" y="1940040"/>
            <a:ext cx="339840" cy="35388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Google Shape;304;p 12"/>
          <p:cNvSpPr/>
          <p:nvPr/>
        </p:nvSpPr>
        <p:spPr>
          <a:xfrm>
            <a:off x="5950080" y="1599840"/>
            <a:ext cx="339840" cy="3542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Google Shape;304;p 13"/>
          <p:cNvSpPr/>
          <p:nvPr/>
        </p:nvSpPr>
        <p:spPr>
          <a:xfrm>
            <a:off x="5950080" y="1260000"/>
            <a:ext cx="339840" cy="35388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Google Shape;303;p 4"/>
          <p:cNvSpPr/>
          <p:nvPr/>
        </p:nvSpPr>
        <p:spPr>
          <a:xfrm>
            <a:off x="5579640" y="3980160"/>
            <a:ext cx="370440" cy="3398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Google Shape;304;p 14"/>
          <p:cNvSpPr/>
          <p:nvPr/>
        </p:nvSpPr>
        <p:spPr>
          <a:xfrm>
            <a:off x="5950080" y="906120"/>
            <a:ext cx="339840" cy="35388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Google Shape;303;p 5"/>
          <p:cNvSpPr/>
          <p:nvPr/>
        </p:nvSpPr>
        <p:spPr>
          <a:xfrm>
            <a:off x="793800" y="3980160"/>
            <a:ext cx="370440" cy="3398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Google Shape;303;p 6"/>
          <p:cNvSpPr/>
          <p:nvPr/>
        </p:nvSpPr>
        <p:spPr>
          <a:xfrm>
            <a:off x="1154160" y="3980160"/>
            <a:ext cx="645840" cy="3398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Google Shape;303;p 1"/>
          <p:cNvSpPr/>
          <p:nvPr/>
        </p:nvSpPr>
        <p:spPr>
          <a:xfrm>
            <a:off x="1154160" y="3620160"/>
            <a:ext cx="645840" cy="36000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Google Shape;303;p 7"/>
          <p:cNvSpPr/>
          <p:nvPr/>
        </p:nvSpPr>
        <p:spPr>
          <a:xfrm>
            <a:off x="1154160" y="3260160"/>
            <a:ext cx="645840" cy="36000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Google Shape;303;p 8"/>
          <p:cNvSpPr/>
          <p:nvPr/>
        </p:nvSpPr>
        <p:spPr>
          <a:xfrm>
            <a:off x="1154160" y="2920320"/>
            <a:ext cx="645840" cy="3398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18;p42"/>
          <p:cNvSpPr/>
          <p:nvPr/>
        </p:nvSpPr>
        <p:spPr>
          <a:xfrm>
            <a:off x="504000" y="155160"/>
            <a:ext cx="907128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3200" spc="-1" strike="noStrike">
                <a:solidFill>
                  <a:srgbClr val="000000"/>
                </a:solidFill>
                <a:latin typeface="Arial"/>
                <a:ea typeface="Arial"/>
              </a:rPr>
              <a:t>Procesando 10 ficheros ¿ cuantos cores usar ?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02" name="Google Shape;419;p42"/>
          <p:cNvCxnSpPr/>
          <p:nvPr/>
        </p:nvCxnSpPr>
        <p:spPr>
          <a:xfrm>
            <a:off x="1080000" y="720000"/>
            <a:ext cx="360" cy="378036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403" name="Google Shape;420;p42"/>
          <p:cNvCxnSpPr/>
          <p:nvPr/>
        </p:nvCxnSpPr>
        <p:spPr>
          <a:xfrm>
            <a:off x="900000" y="4500000"/>
            <a:ext cx="8100360" cy="36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404" name="Google Shape;421;p42"/>
          <p:cNvSpPr/>
          <p:nvPr/>
        </p:nvSpPr>
        <p:spPr>
          <a:xfrm>
            <a:off x="360000" y="373680"/>
            <a:ext cx="899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cores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Google Shape;422;p42"/>
          <p:cNvSpPr/>
          <p:nvPr/>
        </p:nvSpPr>
        <p:spPr>
          <a:xfrm>
            <a:off x="8460000" y="4513680"/>
            <a:ext cx="1259640" cy="111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Tiempo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minutos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Google Shape;423;p42"/>
          <p:cNvSpPr/>
          <p:nvPr/>
        </p:nvSpPr>
        <p:spPr>
          <a:xfrm>
            <a:off x="747720" y="398664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Google Shape;424;p42"/>
          <p:cNvSpPr/>
          <p:nvPr/>
        </p:nvSpPr>
        <p:spPr>
          <a:xfrm>
            <a:off x="747720" y="364032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2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Google Shape;425;p42"/>
          <p:cNvSpPr/>
          <p:nvPr/>
        </p:nvSpPr>
        <p:spPr>
          <a:xfrm>
            <a:off x="727920" y="323460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3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Google Shape;426;p42"/>
          <p:cNvSpPr/>
          <p:nvPr/>
        </p:nvSpPr>
        <p:spPr>
          <a:xfrm>
            <a:off x="728280" y="288828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4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Google Shape;427;p42"/>
          <p:cNvSpPr/>
          <p:nvPr/>
        </p:nvSpPr>
        <p:spPr>
          <a:xfrm>
            <a:off x="728280" y="254196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5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Google Shape;428;p42"/>
          <p:cNvSpPr/>
          <p:nvPr/>
        </p:nvSpPr>
        <p:spPr>
          <a:xfrm>
            <a:off x="728280" y="219564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6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Google Shape;429;p42"/>
          <p:cNvSpPr/>
          <p:nvPr/>
        </p:nvSpPr>
        <p:spPr>
          <a:xfrm>
            <a:off x="727920" y="184932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7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Google Shape;430;p42"/>
          <p:cNvSpPr/>
          <p:nvPr/>
        </p:nvSpPr>
        <p:spPr>
          <a:xfrm>
            <a:off x="727920" y="150300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8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Google Shape;431;p42"/>
          <p:cNvSpPr/>
          <p:nvPr/>
        </p:nvSpPr>
        <p:spPr>
          <a:xfrm>
            <a:off x="727920" y="109368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9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Google Shape;432;p42"/>
          <p:cNvSpPr/>
          <p:nvPr/>
        </p:nvSpPr>
        <p:spPr>
          <a:xfrm>
            <a:off x="626040" y="720000"/>
            <a:ext cx="53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Google Shape;433;p42"/>
          <p:cNvSpPr/>
          <p:nvPr/>
        </p:nvSpPr>
        <p:spPr>
          <a:xfrm>
            <a:off x="7560000" y="461772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Google Shape;434;p42"/>
          <p:cNvSpPr/>
          <p:nvPr/>
        </p:nvSpPr>
        <p:spPr>
          <a:xfrm>
            <a:off x="1107720" y="459684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18" name="Google Shape;435;p42"/>
          <p:cNvCxnSpPr/>
          <p:nvPr/>
        </p:nvCxnSpPr>
        <p:spPr>
          <a:xfrm>
            <a:off x="79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419" name="Google Shape;436;p42"/>
          <p:cNvSpPr/>
          <p:nvPr/>
        </p:nvSpPr>
        <p:spPr>
          <a:xfrm>
            <a:off x="1260000" y="1080000"/>
            <a:ext cx="8459640" cy="239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Ej :  Aprocesamiento de un fichero dura 100 minutos con un core. 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Si el ordenador tiene 10 cores. 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¿ Cuantos cores es el óptimo a usar para procesar 10 ficheros ?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¿ Será lo óptimo usar todos los cores para cada trabajo ?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Sabiendo que un 10% del trabajo es secuencial y un 90% paralelo.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Google Shape;437;p42"/>
          <p:cNvSpPr/>
          <p:nvPr/>
        </p:nvSpPr>
        <p:spPr>
          <a:xfrm>
            <a:off x="7560000" y="461772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21" name="Google Shape;438;p42"/>
          <p:cNvCxnSpPr/>
          <p:nvPr/>
        </p:nvCxnSpPr>
        <p:spPr>
          <a:xfrm>
            <a:off x="79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422" name="Google Shape;439;p42"/>
          <p:cNvSpPr/>
          <p:nvPr/>
        </p:nvSpPr>
        <p:spPr>
          <a:xfrm>
            <a:off x="7560000" y="461772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23" name="Google Shape;440;p42"/>
          <p:cNvCxnSpPr/>
          <p:nvPr/>
        </p:nvCxnSpPr>
        <p:spPr>
          <a:xfrm>
            <a:off x="79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424" name="Google Shape;441;p42"/>
          <p:cNvSpPr/>
          <p:nvPr/>
        </p:nvSpPr>
        <p:spPr>
          <a:xfrm>
            <a:off x="1980000" y="461772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25" name="Google Shape;442;p42"/>
          <p:cNvCxnSpPr/>
          <p:nvPr/>
        </p:nvCxnSpPr>
        <p:spPr>
          <a:xfrm>
            <a:off x="79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426" name="Google Shape;443;p42"/>
          <p:cNvCxnSpPr/>
          <p:nvPr/>
        </p:nvCxnSpPr>
        <p:spPr>
          <a:xfrm>
            <a:off x="2166480" y="450792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427" name="Google Shape;444;p42"/>
          <p:cNvSpPr/>
          <p:nvPr/>
        </p:nvSpPr>
        <p:spPr>
          <a:xfrm>
            <a:off x="7560000" y="461772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28" name="Google Shape;445;p42"/>
          <p:cNvCxnSpPr/>
          <p:nvPr/>
        </p:nvCxnSpPr>
        <p:spPr>
          <a:xfrm>
            <a:off x="79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429" name="Google Shape;446;p42"/>
          <p:cNvCxnSpPr/>
          <p:nvPr/>
        </p:nvCxnSpPr>
        <p:spPr>
          <a:xfrm>
            <a:off x="79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430" name="Google Shape;447;p42"/>
          <p:cNvSpPr/>
          <p:nvPr/>
        </p:nvSpPr>
        <p:spPr>
          <a:xfrm>
            <a:off x="5040000" y="459684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55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31" name="Google Shape;448;p42"/>
          <p:cNvCxnSpPr/>
          <p:nvPr/>
        </p:nvCxnSpPr>
        <p:spPr>
          <a:xfrm>
            <a:off x="79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432" name="Google Shape;449;p42"/>
          <p:cNvCxnSpPr/>
          <p:nvPr/>
        </p:nvCxnSpPr>
        <p:spPr>
          <a:xfrm>
            <a:off x="52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433" name="Google Shape;450;p42"/>
          <p:cNvSpPr/>
          <p:nvPr/>
        </p:nvSpPr>
        <p:spPr>
          <a:xfrm>
            <a:off x="3600000" y="459684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28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34" name="Google Shape;451;p42"/>
          <p:cNvCxnSpPr/>
          <p:nvPr/>
        </p:nvCxnSpPr>
        <p:spPr>
          <a:xfrm>
            <a:off x="52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435" name="Google Shape;452;p42"/>
          <p:cNvCxnSpPr/>
          <p:nvPr/>
        </p:nvCxnSpPr>
        <p:spPr>
          <a:xfrm>
            <a:off x="378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436" name="Google Shape;453;p42"/>
          <p:cNvCxnSpPr/>
          <p:nvPr/>
        </p:nvCxnSpPr>
        <p:spPr>
          <a:xfrm>
            <a:off x="378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437" name="Google Shape;454;p42"/>
          <p:cNvSpPr/>
          <p:nvPr/>
        </p:nvSpPr>
        <p:spPr>
          <a:xfrm>
            <a:off x="2880000" y="459684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19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38" name="Google Shape;455;p42"/>
          <p:cNvCxnSpPr/>
          <p:nvPr/>
        </p:nvCxnSpPr>
        <p:spPr>
          <a:xfrm>
            <a:off x="378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439" name="Google Shape;456;p42"/>
          <p:cNvCxnSpPr/>
          <p:nvPr/>
        </p:nvCxnSpPr>
        <p:spPr>
          <a:xfrm>
            <a:off x="306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119;p27" descr=""/>
          <p:cNvPicPr/>
          <p:nvPr/>
        </p:nvPicPr>
        <p:blipFill>
          <a:blip r:embed="rId1"/>
          <a:stretch/>
        </p:blipFill>
        <p:spPr>
          <a:xfrm>
            <a:off x="720000" y="-189720"/>
            <a:ext cx="9359640" cy="6239520"/>
          </a:xfrm>
          <a:prstGeom prst="rect">
            <a:avLst/>
          </a:prstGeom>
          <a:ln w="0">
            <a:noFill/>
          </a:ln>
        </p:spPr>
      </p:pic>
      <p:sp>
        <p:nvSpPr>
          <p:cNvPr id="46" name="Google Shape;120;p27"/>
          <p:cNvSpPr/>
          <p:nvPr/>
        </p:nvSpPr>
        <p:spPr>
          <a:xfrm>
            <a:off x="504360" y="180000"/>
            <a:ext cx="9071280" cy="719640"/>
          </a:xfrm>
          <a:prstGeom prst="rect">
            <a:avLst/>
          </a:prstGeom>
          <a:noFill/>
          <a:ln w="0">
            <a:noFill/>
          </a:ln>
          <a:effectLst>
            <a:outerShdw algn="bl" blurRad="357120" dir="5400000" dist="19080" rotWithShape="0">
              <a:srgbClr val="ffffff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3600" spc="-1" strike="noStrike">
                <a:solidFill>
                  <a:srgbClr val="000000"/>
                </a:solidFill>
                <a:latin typeface="Arial"/>
                <a:ea typeface="Arial"/>
              </a:rPr>
              <a:t>Curso rápido de introducción a Picasso</a:t>
            </a:r>
            <a:endParaRPr b="0" lang="es-E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Google Shape;121;p27"/>
          <p:cNvSpPr/>
          <p:nvPr/>
        </p:nvSpPr>
        <p:spPr>
          <a:xfrm>
            <a:off x="360000" y="900000"/>
            <a:ext cx="5579640" cy="50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  <a:ea typeface="Arial"/>
              </a:rPr>
              <a:t>Índice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190440">
              <a:lnSpc>
                <a:spcPct val="100000"/>
              </a:lnSpc>
              <a:buClr>
                <a:srgbClr val="000000"/>
              </a:buClr>
              <a:buFont typeface="Noto Sans Symbols"/>
              <a:buAutoNum type="arabicParenR"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Introducción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190440">
              <a:lnSpc>
                <a:spcPct val="100000"/>
              </a:lnSpc>
              <a:buClr>
                <a:srgbClr val="000000"/>
              </a:buClr>
              <a:buFont typeface="Noto Sans Symbols"/>
              <a:buAutoNum type="arabicParenR"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Acceso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190440">
              <a:lnSpc>
                <a:spcPct val="100000"/>
              </a:lnSpc>
              <a:buClr>
                <a:srgbClr val="000000"/>
              </a:buClr>
              <a:buFont typeface="Noto Sans Symbols"/>
              <a:buAutoNum type="arabicParenR"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Movimiento de ficheros 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190440">
              <a:lnSpc>
                <a:spcPct val="100000"/>
              </a:lnSpc>
              <a:buClr>
                <a:srgbClr val="000000"/>
              </a:buClr>
              <a:buFont typeface="Noto Sans Symbols"/>
              <a:buAutoNum type="arabicParenR"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Recursos hardware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190440">
              <a:lnSpc>
                <a:spcPct val="100000"/>
              </a:lnSpc>
              <a:buClr>
                <a:srgbClr val="000000"/>
              </a:buClr>
              <a:buFont typeface="Noto Sans Symbols"/>
              <a:buAutoNum type="arabicParenR"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Sistemas de ficheros/cuotas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190440">
              <a:lnSpc>
                <a:spcPct val="100000"/>
              </a:lnSpc>
              <a:buClr>
                <a:srgbClr val="000000"/>
              </a:buClr>
              <a:buFont typeface="Noto Sans Symbols"/>
              <a:buAutoNum type="arabicParenR"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Software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190440">
              <a:lnSpc>
                <a:spcPct val="100000"/>
              </a:lnSpc>
              <a:buClr>
                <a:srgbClr val="000000"/>
              </a:buClr>
              <a:buFont typeface="Noto Sans Symbols"/>
              <a:buAutoNum type="arabicParenR"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Sistema de colas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19044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Array jobs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190440">
              <a:lnSpc>
                <a:spcPct val="100000"/>
              </a:lnSpc>
              <a:buClr>
                <a:srgbClr val="000000"/>
              </a:buClr>
              <a:buFont typeface="Noto Sans Symbols"/>
              <a:buAutoNum type="arabicParenR"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Selección de recursos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03400">
              <a:lnSpc>
                <a:spcPct val="100000"/>
              </a:lnSpc>
              <a:buClr>
                <a:srgbClr val="000000"/>
              </a:buClr>
              <a:buFont typeface="Noto Sans Symbols"/>
              <a:buAutoNum type="arabicParenR"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Usando gpus</a:t>
            </a:r>
            <a:r>
              <a:rPr b="0" lang="es-ES" sz="26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s-E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61;p43"/>
          <p:cNvSpPr/>
          <p:nvPr/>
        </p:nvSpPr>
        <p:spPr>
          <a:xfrm>
            <a:off x="2160000" y="396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Google Shape;462;p43"/>
          <p:cNvSpPr/>
          <p:nvPr/>
        </p:nvSpPr>
        <p:spPr>
          <a:xfrm>
            <a:off x="2160000" y="360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Google Shape;463;p43"/>
          <p:cNvSpPr/>
          <p:nvPr/>
        </p:nvSpPr>
        <p:spPr>
          <a:xfrm>
            <a:off x="2160000" y="324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Google Shape;464;p43"/>
          <p:cNvSpPr/>
          <p:nvPr/>
        </p:nvSpPr>
        <p:spPr>
          <a:xfrm>
            <a:off x="2160000" y="288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Google Shape;465;p43"/>
          <p:cNvSpPr/>
          <p:nvPr/>
        </p:nvSpPr>
        <p:spPr>
          <a:xfrm>
            <a:off x="2160000" y="252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Google Shape;466;p43"/>
          <p:cNvSpPr/>
          <p:nvPr/>
        </p:nvSpPr>
        <p:spPr>
          <a:xfrm>
            <a:off x="2160000" y="216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Google Shape;467;p43"/>
          <p:cNvSpPr/>
          <p:nvPr/>
        </p:nvSpPr>
        <p:spPr>
          <a:xfrm>
            <a:off x="2160000" y="180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Google Shape;468;p43"/>
          <p:cNvSpPr/>
          <p:nvPr/>
        </p:nvSpPr>
        <p:spPr>
          <a:xfrm>
            <a:off x="2160000" y="144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Google Shape;469;p43"/>
          <p:cNvSpPr/>
          <p:nvPr/>
        </p:nvSpPr>
        <p:spPr>
          <a:xfrm>
            <a:off x="2160000" y="108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Google Shape;470;p43"/>
          <p:cNvSpPr/>
          <p:nvPr/>
        </p:nvSpPr>
        <p:spPr>
          <a:xfrm>
            <a:off x="2160000" y="72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Google Shape;471;p43"/>
          <p:cNvSpPr/>
          <p:nvPr/>
        </p:nvSpPr>
        <p:spPr>
          <a:xfrm>
            <a:off x="1080360" y="3960000"/>
            <a:ext cx="125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Google Shape;472;p43"/>
          <p:cNvSpPr/>
          <p:nvPr/>
        </p:nvSpPr>
        <p:spPr>
          <a:xfrm>
            <a:off x="2160360" y="396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Google Shape;473;p43"/>
          <p:cNvSpPr/>
          <p:nvPr/>
        </p:nvSpPr>
        <p:spPr>
          <a:xfrm>
            <a:off x="2160360" y="360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Google Shape;474;p43"/>
          <p:cNvSpPr/>
          <p:nvPr/>
        </p:nvSpPr>
        <p:spPr>
          <a:xfrm>
            <a:off x="2160360" y="324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Google Shape;475;p43"/>
          <p:cNvSpPr/>
          <p:nvPr/>
        </p:nvSpPr>
        <p:spPr>
          <a:xfrm>
            <a:off x="2160360" y="288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Google Shape;476;p43"/>
          <p:cNvSpPr/>
          <p:nvPr/>
        </p:nvSpPr>
        <p:spPr>
          <a:xfrm>
            <a:off x="2160360" y="252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Google Shape;477;p43"/>
          <p:cNvSpPr/>
          <p:nvPr/>
        </p:nvSpPr>
        <p:spPr>
          <a:xfrm>
            <a:off x="2160360" y="216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Google Shape;478;p43"/>
          <p:cNvSpPr/>
          <p:nvPr/>
        </p:nvSpPr>
        <p:spPr>
          <a:xfrm>
            <a:off x="2160360" y="180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Google Shape;479;p43"/>
          <p:cNvSpPr/>
          <p:nvPr/>
        </p:nvSpPr>
        <p:spPr>
          <a:xfrm>
            <a:off x="2160360" y="144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Google Shape;480;p43"/>
          <p:cNvSpPr/>
          <p:nvPr/>
        </p:nvSpPr>
        <p:spPr>
          <a:xfrm>
            <a:off x="2160360" y="108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Google Shape;481;p43"/>
          <p:cNvSpPr/>
          <p:nvPr/>
        </p:nvSpPr>
        <p:spPr>
          <a:xfrm>
            <a:off x="2160360" y="72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Google Shape;482;p43"/>
          <p:cNvSpPr/>
          <p:nvPr/>
        </p:nvSpPr>
        <p:spPr>
          <a:xfrm>
            <a:off x="4139640" y="396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Google Shape;483;p43"/>
          <p:cNvSpPr/>
          <p:nvPr/>
        </p:nvSpPr>
        <p:spPr>
          <a:xfrm>
            <a:off x="4139640" y="360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Google Shape;484;p43"/>
          <p:cNvSpPr/>
          <p:nvPr/>
        </p:nvSpPr>
        <p:spPr>
          <a:xfrm>
            <a:off x="4139640" y="324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Google Shape;485;p43"/>
          <p:cNvSpPr/>
          <p:nvPr/>
        </p:nvSpPr>
        <p:spPr>
          <a:xfrm>
            <a:off x="4139640" y="288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5" name="Google Shape;486;p43"/>
          <p:cNvSpPr/>
          <p:nvPr/>
        </p:nvSpPr>
        <p:spPr>
          <a:xfrm>
            <a:off x="4139640" y="252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Google Shape;487;p43"/>
          <p:cNvSpPr/>
          <p:nvPr/>
        </p:nvSpPr>
        <p:spPr>
          <a:xfrm>
            <a:off x="4139640" y="216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Google Shape;488;p43"/>
          <p:cNvSpPr/>
          <p:nvPr/>
        </p:nvSpPr>
        <p:spPr>
          <a:xfrm>
            <a:off x="4139640" y="180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Google Shape;489;p43"/>
          <p:cNvSpPr/>
          <p:nvPr/>
        </p:nvSpPr>
        <p:spPr>
          <a:xfrm>
            <a:off x="4139640" y="144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Google Shape;490;p43"/>
          <p:cNvSpPr/>
          <p:nvPr/>
        </p:nvSpPr>
        <p:spPr>
          <a:xfrm>
            <a:off x="4139640" y="108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Google Shape;491;p43"/>
          <p:cNvSpPr/>
          <p:nvPr/>
        </p:nvSpPr>
        <p:spPr>
          <a:xfrm>
            <a:off x="4139640" y="72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Google Shape;492;p43"/>
          <p:cNvSpPr/>
          <p:nvPr/>
        </p:nvSpPr>
        <p:spPr>
          <a:xfrm>
            <a:off x="3060000" y="3960000"/>
            <a:ext cx="125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Google Shape;493;p43"/>
          <p:cNvSpPr/>
          <p:nvPr/>
        </p:nvSpPr>
        <p:spPr>
          <a:xfrm>
            <a:off x="4140000" y="396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Google Shape;494;p43"/>
          <p:cNvSpPr/>
          <p:nvPr/>
        </p:nvSpPr>
        <p:spPr>
          <a:xfrm>
            <a:off x="4140000" y="360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Google Shape;495;p43"/>
          <p:cNvSpPr/>
          <p:nvPr/>
        </p:nvSpPr>
        <p:spPr>
          <a:xfrm>
            <a:off x="4140000" y="324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Google Shape;496;p43"/>
          <p:cNvSpPr/>
          <p:nvPr/>
        </p:nvSpPr>
        <p:spPr>
          <a:xfrm>
            <a:off x="4140000" y="288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6" name="Google Shape;497;p43"/>
          <p:cNvSpPr/>
          <p:nvPr/>
        </p:nvSpPr>
        <p:spPr>
          <a:xfrm>
            <a:off x="4140000" y="252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7" name="Google Shape;498;p43"/>
          <p:cNvSpPr/>
          <p:nvPr/>
        </p:nvSpPr>
        <p:spPr>
          <a:xfrm>
            <a:off x="4140000" y="216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Google Shape;499;p43"/>
          <p:cNvSpPr/>
          <p:nvPr/>
        </p:nvSpPr>
        <p:spPr>
          <a:xfrm>
            <a:off x="4140000" y="180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9" name="Google Shape;500;p43"/>
          <p:cNvSpPr/>
          <p:nvPr/>
        </p:nvSpPr>
        <p:spPr>
          <a:xfrm>
            <a:off x="4140000" y="144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Google Shape;501;p43"/>
          <p:cNvSpPr/>
          <p:nvPr/>
        </p:nvSpPr>
        <p:spPr>
          <a:xfrm>
            <a:off x="4140000" y="108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1" name="Google Shape;502;p43"/>
          <p:cNvSpPr/>
          <p:nvPr/>
        </p:nvSpPr>
        <p:spPr>
          <a:xfrm>
            <a:off x="4140000" y="72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Google Shape;503;p43"/>
          <p:cNvSpPr/>
          <p:nvPr/>
        </p:nvSpPr>
        <p:spPr>
          <a:xfrm>
            <a:off x="6119280" y="396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3" name="Google Shape;504;p43"/>
          <p:cNvSpPr/>
          <p:nvPr/>
        </p:nvSpPr>
        <p:spPr>
          <a:xfrm>
            <a:off x="6119280" y="360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Google Shape;505;p43"/>
          <p:cNvSpPr/>
          <p:nvPr/>
        </p:nvSpPr>
        <p:spPr>
          <a:xfrm>
            <a:off x="6119280" y="324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5" name="Google Shape;506;p43"/>
          <p:cNvSpPr/>
          <p:nvPr/>
        </p:nvSpPr>
        <p:spPr>
          <a:xfrm>
            <a:off x="6119280" y="288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6" name="Google Shape;507;p43"/>
          <p:cNvSpPr/>
          <p:nvPr/>
        </p:nvSpPr>
        <p:spPr>
          <a:xfrm>
            <a:off x="6119280" y="252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Google Shape;508;p43"/>
          <p:cNvSpPr/>
          <p:nvPr/>
        </p:nvSpPr>
        <p:spPr>
          <a:xfrm>
            <a:off x="6119280" y="216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8" name="Google Shape;509;p43"/>
          <p:cNvSpPr/>
          <p:nvPr/>
        </p:nvSpPr>
        <p:spPr>
          <a:xfrm>
            <a:off x="6119280" y="180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Google Shape;510;p43"/>
          <p:cNvSpPr/>
          <p:nvPr/>
        </p:nvSpPr>
        <p:spPr>
          <a:xfrm>
            <a:off x="6119280" y="144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0" name="Google Shape;511;p43"/>
          <p:cNvSpPr/>
          <p:nvPr/>
        </p:nvSpPr>
        <p:spPr>
          <a:xfrm>
            <a:off x="6119280" y="108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1" name="Google Shape;512;p43"/>
          <p:cNvSpPr/>
          <p:nvPr/>
        </p:nvSpPr>
        <p:spPr>
          <a:xfrm>
            <a:off x="6119280" y="72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2" name="Google Shape;513;p43"/>
          <p:cNvSpPr/>
          <p:nvPr/>
        </p:nvSpPr>
        <p:spPr>
          <a:xfrm>
            <a:off x="5039640" y="3960000"/>
            <a:ext cx="125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3" name="Google Shape;514;p43"/>
          <p:cNvSpPr/>
          <p:nvPr/>
        </p:nvSpPr>
        <p:spPr>
          <a:xfrm>
            <a:off x="6119640" y="396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Google Shape;515;p43"/>
          <p:cNvSpPr/>
          <p:nvPr/>
        </p:nvSpPr>
        <p:spPr>
          <a:xfrm>
            <a:off x="6119640" y="360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Google Shape;516;p43"/>
          <p:cNvSpPr/>
          <p:nvPr/>
        </p:nvSpPr>
        <p:spPr>
          <a:xfrm>
            <a:off x="6119640" y="324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6" name="Google Shape;517;p43"/>
          <p:cNvSpPr/>
          <p:nvPr/>
        </p:nvSpPr>
        <p:spPr>
          <a:xfrm>
            <a:off x="6119640" y="288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Google Shape;518;p43"/>
          <p:cNvSpPr/>
          <p:nvPr/>
        </p:nvSpPr>
        <p:spPr>
          <a:xfrm>
            <a:off x="6119640" y="252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8" name="Google Shape;519;p43"/>
          <p:cNvSpPr/>
          <p:nvPr/>
        </p:nvSpPr>
        <p:spPr>
          <a:xfrm>
            <a:off x="6119640" y="216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" name="Google Shape;520;p43"/>
          <p:cNvSpPr/>
          <p:nvPr/>
        </p:nvSpPr>
        <p:spPr>
          <a:xfrm>
            <a:off x="6119640" y="180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0" name="Google Shape;521;p43"/>
          <p:cNvSpPr/>
          <p:nvPr/>
        </p:nvSpPr>
        <p:spPr>
          <a:xfrm>
            <a:off x="6119640" y="144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1" name="Google Shape;522;p43"/>
          <p:cNvSpPr/>
          <p:nvPr/>
        </p:nvSpPr>
        <p:spPr>
          <a:xfrm>
            <a:off x="6119640" y="108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2" name="Google Shape;523;p43"/>
          <p:cNvSpPr/>
          <p:nvPr/>
        </p:nvSpPr>
        <p:spPr>
          <a:xfrm>
            <a:off x="6119640" y="72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3" name="Google Shape;524;p43"/>
          <p:cNvSpPr/>
          <p:nvPr/>
        </p:nvSpPr>
        <p:spPr>
          <a:xfrm>
            <a:off x="504000" y="155160"/>
            <a:ext cx="907128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3200" spc="-1" strike="noStrike">
                <a:solidFill>
                  <a:srgbClr val="000000"/>
                </a:solidFill>
                <a:latin typeface="Arial"/>
                <a:ea typeface="Arial"/>
              </a:rPr>
              <a:t>Procesando 10 ficheros ¿ cuantos cores usar ?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04" name="Google Shape;525;p43"/>
          <p:cNvCxnSpPr/>
          <p:nvPr/>
        </p:nvCxnSpPr>
        <p:spPr>
          <a:xfrm>
            <a:off x="1080000" y="720000"/>
            <a:ext cx="360" cy="378036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505" name="Google Shape;526;p43"/>
          <p:cNvCxnSpPr/>
          <p:nvPr/>
        </p:nvCxnSpPr>
        <p:spPr>
          <a:xfrm>
            <a:off x="900000" y="4500000"/>
            <a:ext cx="9000360" cy="36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506" name="Google Shape;527;p43"/>
          <p:cNvSpPr/>
          <p:nvPr/>
        </p:nvSpPr>
        <p:spPr>
          <a:xfrm>
            <a:off x="360000" y="373680"/>
            <a:ext cx="899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cores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Google Shape;528;p43"/>
          <p:cNvSpPr/>
          <p:nvPr/>
        </p:nvSpPr>
        <p:spPr>
          <a:xfrm>
            <a:off x="8640000" y="5005800"/>
            <a:ext cx="1259640" cy="111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Tiempo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minutos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Google Shape;529;p43"/>
          <p:cNvSpPr/>
          <p:nvPr/>
        </p:nvSpPr>
        <p:spPr>
          <a:xfrm>
            <a:off x="747720" y="398664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Google Shape;530;p43"/>
          <p:cNvSpPr/>
          <p:nvPr/>
        </p:nvSpPr>
        <p:spPr>
          <a:xfrm>
            <a:off x="747720" y="364032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2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0" name="Google Shape;531;p43"/>
          <p:cNvSpPr/>
          <p:nvPr/>
        </p:nvSpPr>
        <p:spPr>
          <a:xfrm>
            <a:off x="727920" y="323460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3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1" name="Google Shape;532;p43"/>
          <p:cNvSpPr/>
          <p:nvPr/>
        </p:nvSpPr>
        <p:spPr>
          <a:xfrm>
            <a:off x="728280" y="288828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4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Google Shape;533;p43"/>
          <p:cNvSpPr/>
          <p:nvPr/>
        </p:nvSpPr>
        <p:spPr>
          <a:xfrm>
            <a:off x="728280" y="254196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5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Google Shape;534;p43"/>
          <p:cNvSpPr/>
          <p:nvPr/>
        </p:nvSpPr>
        <p:spPr>
          <a:xfrm>
            <a:off x="728280" y="219564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6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4" name="Google Shape;535;p43"/>
          <p:cNvSpPr/>
          <p:nvPr/>
        </p:nvSpPr>
        <p:spPr>
          <a:xfrm>
            <a:off x="727920" y="184932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7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5" name="Google Shape;536;p43"/>
          <p:cNvSpPr/>
          <p:nvPr/>
        </p:nvSpPr>
        <p:spPr>
          <a:xfrm>
            <a:off x="727920" y="150300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8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Google Shape;537;p43"/>
          <p:cNvSpPr/>
          <p:nvPr/>
        </p:nvSpPr>
        <p:spPr>
          <a:xfrm>
            <a:off x="727920" y="109368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9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7" name="Google Shape;538;p43"/>
          <p:cNvSpPr/>
          <p:nvPr/>
        </p:nvSpPr>
        <p:spPr>
          <a:xfrm>
            <a:off x="626040" y="720000"/>
            <a:ext cx="53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Google Shape;539;p43"/>
          <p:cNvSpPr/>
          <p:nvPr/>
        </p:nvSpPr>
        <p:spPr>
          <a:xfrm>
            <a:off x="1107720" y="459684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9" name="Google Shape;540;p43"/>
          <p:cNvSpPr/>
          <p:nvPr/>
        </p:nvSpPr>
        <p:spPr>
          <a:xfrm>
            <a:off x="1080000" y="3960000"/>
            <a:ext cx="108000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0" name="Google Shape;541;p43"/>
          <p:cNvSpPr/>
          <p:nvPr/>
        </p:nvSpPr>
        <p:spPr>
          <a:xfrm>
            <a:off x="3600000" y="1260000"/>
            <a:ext cx="5759640" cy="23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Ej :  Si usamos 10 cores, tardará :</a:t>
            </a:r>
            <a:br>
              <a:rPr sz="1800"/>
            </a:b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19 minutos / trabajo * 10 trabajos = 190 minutos.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1" name="Google Shape;542;p43"/>
          <p:cNvSpPr/>
          <p:nvPr/>
        </p:nvSpPr>
        <p:spPr>
          <a:xfrm>
            <a:off x="1980000" y="461772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22" name="Google Shape;543;p43"/>
          <p:cNvCxnSpPr/>
          <p:nvPr/>
        </p:nvCxnSpPr>
        <p:spPr>
          <a:xfrm>
            <a:off x="2166480" y="450792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523" name="Google Shape;544;p43"/>
          <p:cNvSpPr/>
          <p:nvPr/>
        </p:nvSpPr>
        <p:spPr>
          <a:xfrm>
            <a:off x="9360000" y="461772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190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4" name="Google Shape;545;p43"/>
          <p:cNvSpPr/>
          <p:nvPr/>
        </p:nvSpPr>
        <p:spPr>
          <a:xfrm>
            <a:off x="5040000" y="459684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55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25" name="Google Shape;546;p43"/>
          <p:cNvCxnSpPr/>
          <p:nvPr/>
        </p:nvCxnSpPr>
        <p:spPr>
          <a:xfrm>
            <a:off x="97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526" name="Google Shape;547;p43"/>
          <p:cNvCxnSpPr/>
          <p:nvPr/>
        </p:nvCxnSpPr>
        <p:spPr>
          <a:xfrm>
            <a:off x="52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527" name="Google Shape;548;p43"/>
          <p:cNvSpPr/>
          <p:nvPr/>
        </p:nvSpPr>
        <p:spPr>
          <a:xfrm>
            <a:off x="3600000" y="459684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28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28" name="Google Shape;549;p43"/>
          <p:cNvCxnSpPr/>
          <p:nvPr/>
        </p:nvCxnSpPr>
        <p:spPr>
          <a:xfrm>
            <a:off x="52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529" name="Google Shape;550;p43"/>
          <p:cNvCxnSpPr/>
          <p:nvPr/>
        </p:nvCxnSpPr>
        <p:spPr>
          <a:xfrm>
            <a:off x="378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530" name="Google Shape;551;p43"/>
          <p:cNvCxnSpPr/>
          <p:nvPr/>
        </p:nvCxnSpPr>
        <p:spPr>
          <a:xfrm>
            <a:off x="378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531" name="Google Shape;552;p43"/>
          <p:cNvSpPr/>
          <p:nvPr/>
        </p:nvSpPr>
        <p:spPr>
          <a:xfrm>
            <a:off x="2880000" y="459684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19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32" name="Google Shape;553;p43"/>
          <p:cNvCxnSpPr/>
          <p:nvPr/>
        </p:nvCxnSpPr>
        <p:spPr>
          <a:xfrm>
            <a:off x="378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533" name="Google Shape;554;p43"/>
          <p:cNvCxnSpPr/>
          <p:nvPr/>
        </p:nvCxnSpPr>
        <p:spPr>
          <a:xfrm>
            <a:off x="306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534" name="Google Shape;555;p43"/>
          <p:cNvSpPr/>
          <p:nvPr/>
        </p:nvSpPr>
        <p:spPr>
          <a:xfrm>
            <a:off x="748080" y="398664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Google Shape;556;p43"/>
          <p:cNvSpPr/>
          <p:nvPr/>
        </p:nvSpPr>
        <p:spPr>
          <a:xfrm>
            <a:off x="748080" y="364032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2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6" name="Google Shape;557;p43"/>
          <p:cNvSpPr/>
          <p:nvPr/>
        </p:nvSpPr>
        <p:spPr>
          <a:xfrm>
            <a:off x="728280" y="323460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3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Google Shape;558;p43"/>
          <p:cNvSpPr/>
          <p:nvPr/>
        </p:nvSpPr>
        <p:spPr>
          <a:xfrm>
            <a:off x="728640" y="288828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4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8" name="Google Shape;559;p43"/>
          <p:cNvSpPr/>
          <p:nvPr/>
        </p:nvSpPr>
        <p:spPr>
          <a:xfrm>
            <a:off x="728640" y="254196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5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9" name="Google Shape;560;p43"/>
          <p:cNvSpPr/>
          <p:nvPr/>
        </p:nvSpPr>
        <p:spPr>
          <a:xfrm>
            <a:off x="728640" y="219564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6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0" name="Google Shape;561;p43"/>
          <p:cNvSpPr/>
          <p:nvPr/>
        </p:nvSpPr>
        <p:spPr>
          <a:xfrm>
            <a:off x="728280" y="184932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7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1" name="Google Shape;562;p43"/>
          <p:cNvSpPr/>
          <p:nvPr/>
        </p:nvSpPr>
        <p:spPr>
          <a:xfrm>
            <a:off x="728280" y="150300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8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Google Shape;563;p43"/>
          <p:cNvSpPr/>
          <p:nvPr/>
        </p:nvSpPr>
        <p:spPr>
          <a:xfrm>
            <a:off x="728280" y="109368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9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3" name="Google Shape;564;p43"/>
          <p:cNvSpPr/>
          <p:nvPr/>
        </p:nvSpPr>
        <p:spPr>
          <a:xfrm>
            <a:off x="626400" y="720000"/>
            <a:ext cx="53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4" name="Google Shape;565;p43"/>
          <p:cNvSpPr/>
          <p:nvPr/>
        </p:nvSpPr>
        <p:spPr>
          <a:xfrm>
            <a:off x="7560000" y="2520000"/>
            <a:ext cx="1259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...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5" name="Google Shape;566;p43"/>
          <p:cNvSpPr/>
          <p:nvPr/>
        </p:nvSpPr>
        <p:spPr>
          <a:xfrm>
            <a:off x="8819640" y="396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6" name="Google Shape;567;p43"/>
          <p:cNvSpPr/>
          <p:nvPr/>
        </p:nvSpPr>
        <p:spPr>
          <a:xfrm>
            <a:off x="8819640" y="360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7" name="Google Shape;568;p43"/>
          <p:cNvSpPr/>
          <p:nvPr/>
        </p:nvSpPr>
        <p:spPr>
          <a:xfrm>
            <a:off x="8819640" y="324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Google Shape;569;p43"/>
          <p:cNvSpPr/>
          <p:nvPr/>
        </p:nvSpPr>
        <p:spPr>
          <a:xfrm>
            <a:off x="8819640" y="288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9" name="Google Shape;570;p43"/>
          <p:cNvSpPr/>
          <p:nvPr/>
        </p:nvSpPr>
        <p:spPr>
          <a:xfrm>
            <a:off x="8819640" y="252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0" name="Google Shape;571;p43"/>
          <p:cNvSpPr/>
          <p:nvPr/>
        </p:nvSpPr>
        <p:spPr>
          <a:xfrm>
            <a:off x="8819640" y="216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1" name="Google Shape;572;p43"/>
          <p:cNvSpPr/>
          <p:nvPr/>
        </p:nvSpPr>
        <p:spPr>
          <a:xfrm>
            <a:off x="8819640" y="180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Google Shape;573;p43"/>
          <p:cNvSpPr/>
          <p:nvPr/>
        </p:nvSpPr>
        <p:spPr>
          <a:xfrm>
            <a:off x="8819640" y="144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3" name="Google Shape;574;p43"/>
          <p:cNvSpPr/>
          <p:nvPr/>
        </p:nvSpPr>
        <p:spPr>
          <a:xfrm>
            <a:off x="8819640" y="108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4" name="Google Shape;575;p43"/>
          <p:cNvSpPr/>
          <p:nvPr/>
        </p:nvSpPr>
        <p:spPr>
          <a:xfrm>
            <a:off x="8819640" y="72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5" name="Google Shape;576;p43"/>
          <p:cNvSpPr/>
          <p:nvPr/>
        </p:nvSpPr>
        <p:spPr>
          <a:xfrm>
            <a:off x="7740000" y="3960000"/>
            <a:ext cx="125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6" name="Google Shape;577;p43"/>
          <p:cNvSpPr/>
          <p:nvPr/>
        </p:nvSpPr>
        <p:spPr>
          <a:xfrm>
            <a:off x="8820000" y="396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7" name="Google Shape;578;p43"/>
          <p:cNvSpPr/>
          <p:nvPr/>
        </p:nvSpPr>
        <p:spPr>
          <a:xfrm>
            <a:off x="8820000" y="360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8" name="Google Shape;579;p43"/>
          <p:cNvSpPr/>
          <p:nvPr/>
        </p:nvSpPr>
        <p:spPr>
          <a:xfrm>
            <a:off x="8820000" y="324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9" name="Google Shape;580;p43"/>
          <p:cNvSpPr/>
          <p:nvPr/>
        </p:nvSpPr>
        <p:spPr>
          <a:xfrm>
            <a:off x="8820000" y="288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0" name="Google Shape;581;p43"/>
          <p:cNvSpPr/>
          <p:nvPr/>
        </p:nvSpPr>
        <p:spPr>
          <a:xfrm>
            <a:off x="8820000" y="252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1" name="Google Shape;582;p43"/>
          <p:cNvSpPr/>
          <p:nvPr/>
        </p:nvSpPr>
        <p:spPr>
          <a:xfrm>
            <a:off x="8820000" y="216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2" name="Google Shape;583;p43"/>
          <p:cNvSpPr/>
          <p:nvPr/>
        </p:nvSpPr>
        <p:spPr>
          <a:xfrm>
            <a:off x="8820000" y="180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3" name="Google Shape;584;p43"/>
          <p:cNvSpPr/>
          <p:nvPr/>
        </p:nvSpPr>
        <p:spPr>
          <a:xfrm>
            <a:off x="8820000" y="144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4" name="Google Shape;585;p43"/>
          <p:cNvSpPr/>
          <p:nvPr/>
        </p:nvSpPr>
        <p:spPr>
          <a:xfrm>
            <a:off x="8820000" y="108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5" name="Google Shape;586;p43"/>
          <p:cNvSpPr/>
          <p:nvPr/>
        </p:nvSpPr>
        <p:spPr>
          <a:xfrm>
            <a:off x="8820000" y="72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6" name="Google Shape;587;p43"/>
          <p:cNvSpPr/>
          <p:nvPr/>
        </p:nvSpPr>
        <p:spPr>
          <a:xfrm>
            <a:off x="7560000" y="4513680"/>
            <a:ext cx="1259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...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7" name="Google Shape;592;p44"/>
          <p:cNvCxnSpPr/>
          <p:nvPr/>
        </p:nvCxnSpPr>
        <p:spPr>
          <a:xfrm>
            <a:off x="1080000" y="720000"/>
            <a:ext cx="360" cy="378036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568" name="Google Shape;593;p44"/>
          <p:cNvCxnSpPr/>
          <p:nvPr/>
        </p:nvCxnSpPr>
        <p:spPr>
          <a:xfrm>
            <a:off x="900000" y="4500000"/>
            <a:ext cx="8100360" cy="36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569" name="Google Shape;594;p44"/>
          <p:cNvSpPr/>
          <p:nvPr/>
        </p:nvSpPr>
        <p:spPr>
          <a:xfrm>
            <a:off x="360000" y="373680"/>
            <a:ext cx="899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cores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0" name="Google Shape;595;p44"/>
          <p:cNvSpPr/>
          <p:nvPr/>
        </p:nvSpPr>
        <p:spPr>
          <a:xfrm>
            <a:off x="8460000" y="4513680"/>
            <a:ext cx="1259640" cy="111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Tiempo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minutos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1" name="Google Shape;596;p44"/>
          <p:cNvSpPr/>
          <p:nvPr/>
        </p:nvSpPr>
        <p:spPr>
          <a:xfrm>
            <a:off x="747720" y="398664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2" name="Google Shape;597;p44"/>
          <p:cNvSpPr/>
          <p:nvPr/>
        </p:nvSpPr>
        <p:spPr>
          <a:xfrm>
            <a:off x="747720" y="364032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2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3" name="Google Shape;598;p44"/>
          <p:cNvSpPr/>
          <p:nvPr/>
        </p:nvSpPr>
        <p:spPr>
          <a:xfrm>
            <a:off x="747720" y="329400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3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4" name="Google Shape;599;p44"/>
          <p:cNvSpPr/>
          <p:nvPr/>
        </p:nvSpPr>
        <p:spPr>
          <a:xfrm>
            <a:off x="748080" y="294768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4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5" name="Google Shape;600;p44"/>
          <p:cNvSpPr/>
          <p:nvPr/>
        </p:nvSpPr>
        <p:spPr>
          <a:xfrm>
            <a:off x="748080" y="260136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5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6" name="Google Shape;601;p44"/>
          <p:cNvSpPr/>
          <p:nvPr/>
        </p:nvSpPr>
        <p:spPr>
          <a:xfrm>
            <a:off x="748080" y="225504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6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7" name="Google Shape;602;p44"/>
          <p:cNvSpPr/>
          <p:nvPr/>
        </p:nvSpPr>
        <p:spPr>
          <a:xfrm>
            <a:off x="747720" y="190872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7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8" name="Google Shape;603;p44"/>
          <p:cNvSpPr/>
          <p:nvPr/>
        </p:nvSpPr>
        <p:spPr>
          <a:xfrm>
            <a:off x="747720" y="144000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8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9" name="Google Shape;604;p44"/>
          <p:cNvSpPr/>
          <p:nvPr/>
        </p:nvSpPr>
        <p:spPr>
          <a:xfrm>
            <a:off x="747720" y="109368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9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0" name="Google Shape;605;p44"/>
          <p:cNvSpPr/>
          <p:nvPr/>
        </p:nvSpPr>
        <p:spPr>
          <a:xfrm>
            <a:off x="645840" y="801360"/>
            <a:ext cx="53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1" name="Google Shape;606;p44"/>
          <p:cNvSpPr/>
          <p:nvPr/>
        </p:nvSpPr>
        <p:spPr>
          <a:xfrm>
            <a:off x="748080" y="109368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9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2" name="Google Shape;607;p44"/>
          <p:cNvSpPr/>
          <p:nvPr/>
        </p:nvSpPr>
        <p:spPr>
          <a:xfrm>
            <a:off x="7560000" y="461772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3" name="Google Shape;608;p44"/>
          <p:cNvSpPr/>
          <p:nvPr/>
        </p:nvSpPr>
        <p:spPr>
          <a:xfrm>
            <a:off x="1260000" y="451368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4" name="Google Shape;609;p44"/>
          <p:cNvSpPr/>
          <p:nvPr/>
        </p:nvSpPr>
        <p:spPr>
          <a:xfrm>
            <a:off x="1080000" y="3960000"/>
            <a:ext cx="683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85" name="Google Shape;610;p44"/>
          <p:cNvCxnSpPr/>
          <p:nvPr/>
        </p:nvCxnSpPr>
        <p:spPr>
          <a:xfrm>
            <a:off x="79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586" name="Google Shape;611;p44"/>
          <p:cNvSpPr/>
          <p:nvPr/>
        </p:nvSpPr>
        <p:spPr>
          <a:xfrm>
            <a:off x="180000" y="4860000"/>
            <a:ext cx="845964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Ej :  Procesamiento de 10 ficheros en 100 minutos con un core cada uno. 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Un 10% del trabajo es secuencial y un 90% paralelo.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7" name="Google Shape;612;p44"/>
          <p:cNvSpPr/>
          <p:nvPr/>
        </p:nvSpPr>
        <p:spPr>
          <a:xfrm>
            <a:off x="504360" y="155520"/>
            <a:ext cx="907128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3200" spc="-1" strike="noStrike">
                <a:solidFill>
                  <a:srgbClr val="000000"/>
                </a:solidFill>
                <a:latin typeface="Arial"/>
                <a:ea typeface="Arial"/>
              </a:rPr>
              <a:t>Procesando 10 ficheros ¿ cuantos cores usar ?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8" name="Google Shape;613;p44"/>
          <p:cNvSpPr/>
          <p:nvPr/>
        </p:nvSpPr>
        <p:spPr>
          <a:xfrm>
            <a:off x="1080000" y="3600000"/>
            <a:ext cx="683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9" name="Google Shape;614;p44"/>
          <p:cNvSpPr/>
          <p:nvPr/>
        </p:nvSpPr>
        <p:spPr>
          <a:xfrm>
            <a:off x="1080360" y="3240000"/>
            <a:ext cx="683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0" name="Google Shape;615;p44"/>
          <p:cNvSpPr/>
          <p:nvPr/>
        </p:nvSpPr>
        <p:spPr>
          <a:xfrm>
            <a:off x="1080360" y="2880000"/>
            <a:ext cx="683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1" name="Google Shape;616;p44"/>
          <p:cNvSpPr/>
          <p:nvPr/>
        </p:nvSpPr>
        <p:spPr>
          <a:xfrm>
            <a:off x="1080000" y="2520000"/>
            <a:ext cx="683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2" name="Google Shape;617;p44"/>
          <p:cNvSpPr/>
          <p:nvPr/>
        </p:nvSpPr>
        <p:spPr>
          <a:xfrm>
            <a:off x="1080000" y="2160000"/>
            <a:ext cx="683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3" name="Google Shape;618;p44"/>
          <p:cNvSpPr/>
          <p:nvPr/>
        </p:nvSpPr>
        <p:spPr>
          <a:xfrm>
            <a:off x="1080360" y="1800000"/>
            <a:ext cx="683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4" name="Google Shape;619;p44"/>
          <p:cNvSpPr/>
          <p:nvPr/>
        </p:nvSpPr>
        <p:spPr>
          <a:xfrm>
            <a:off x="1080360" y="1440000"/>
            <a:ext cx="683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5" name="Google Shape;620;p44"/>
          <p:cNvSpPr/>
          <p:nvPr/>
        </p:nvSpPr>
        <p:spPr>
          <a:xfrm>
            <a:off x="1080360" y="1080000"/>
            <a:ext cx="683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6" name="Google Shape;621;p44"/>
          <p:cNvSpPr/>
          <p:nvPr/>
        </p:nvSpPr>
        <p:spPr>
          <a:xfrm>
            <a:off x="1080360" y="720000"/>
            <a:ext cx="683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626;p45" descr=""/>
          <p:cNvPicPr/>
          <p:nvPr/>
        </p:nvPicPr>
        <p:blipFill>
          <a:blip r:embed="rId1"/>
          <a:stretch/>
        </p:blipFill>
        <p:spPr>
          <a:xfrm>
            <a:off x="720000" y="-189360"/>
            <a:ext cx="9359640" cy="6239520"/>
          </a:xfrm>
          <a:prstGeom prst="rect">
            <a:avLst/>
          </a:prstGeom>
          <a:ln w="0">
            <a:noFill/>
          </a:ln>
        </p:spPr>
      </p:pic>
      <p:sp>
        <p:nvSpPr>
          <p:cNvPr id="598" name="Google Shape;627;p45"/>
          <p:cNvSpPr/>
          <p:nvPr/>
        </p:nvSpPr>
        <p:spPr>
          <a:xfrm>
            <a:off x="180000" y="1620000"/>
            <a:ext cx="5994720" cy="3521520"/>
          </a:xfrm>
          <a:prstGeom prst="rect">
            <a:avLst/>
          </a:prstGeom>
          <a:noFill/>
          <a:ln w="0">
            <a:noFill/>
          </a:ln>
          <a:effectLst>
            <a:outerShdw algn="bl" blurRad="343080" dir="5400000" dist="19080" rotWithShape="0">
              <a:srgbClr val="ffffff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SLURM: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Enviar un trabajo :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sbatch 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Ver trabajos :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squeue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Cancelar: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scancel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9" name="Google Shape;628;p45"/>
          <p:cNvSpPr/>
          <p:nvPr/>
        </p:nvSpPr>
        <p:spPr>
          <a:xfrm>
            <a:off x="497160" y="180000"/>
            <a:ext cx="9071280" cy="719640"/>
          </a:xfrm>
          <a:prstGeom prst="rect">
            <a:avLst/>
          </a:prstGeom>
          <a:noFill/>
          <a:ln w="0">
            <a:noFill/>
          </a:ln>
          <a:effectLst>
            <a:outerShdw algn="bl" blurRad="200160" dir="5400000" dist="19080" rotWithShape="0">
              <a:srgbClr val="ffffff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3600" spc="-1" strike="noStrike">
                <a:solidFill>
                  <a:srgbClr val="000000"/>
                </a:solidFill>
                <a:latin typeface="Arial"/>
                <a:ea typeface="Arial"/>
              </a:rPr>
              <a:t>Picasso: sistema de colas SLURM</a:t>
            </a:r>
            <a:endParaRPr b="0" lang="es-E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0" name="Google Shape;629;p45" descr=""/>
          <p:cNvPicPr/>
          <p:nvPr/>
        </p:nvPicPr>
        <p:blipFill>
          <a:blip r:embed="rId2"/>
          <a:stretch/>
        </p:blipFill>
        <p:spPr>
          <a:xfrm>
            <a:off x="3329280" y="1296000"/>
            <a:ext cx="5236560" cy="3927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34;p46" descr=""/>
          <p:cNvPicPr/>
          <p:nvPr/>
        </p:nvPicPr>
        <p:blipFill>
          <a:blip r:embed="rId1"/>
          <a:stretch/>
        </p:blipFill>
        <p:spPr>
          <a:xfrm>
            <a:off x="720000" y="-189360"/>
            <a:ext cx="9359640" cy="6239520"/>
          </a:xfrm>
          <a:prstGeom prst="rect">
            <a:avLst/>
          </a:prstGeom>
          <a:ln w="0">
            <a:noFill/>
          </a:ln>
        </p:spPr>
      </p:pic>
      <p:sp>
        <p:nvSpPr>
          <p:cNvPr id="602" name="Google Shape;635;p46"/>
          <p:cNvSpPr/>
          <p:nvPr/>
        </p:nvSpPr>
        <p:spPr>
          <a:xfrm>
            <a:off x="180000" y="1620000"/>
            <a:ext cx="5994720" cy="3521520"/>
          </a:xfrm>
          <a:prstGeom prst="rect">
            <a:avLst/>
          </a:prstGeom>
          <a:noFill/>
          <a:ln w="0">
            <a:noFill/>
          </a:ln>
          <a:effectLst>
            <a:outerShdw algn="bl" blurRad="343080" dir="5400000" dist="19080" rotWithShape="0">
              <a:srgbClr val="ffffff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#!/usr/bin/env bash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#SBATCH -J esto_es_un_ejemplo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#SBATCH --ntasks=1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#SBATCH --cpus-per-task=2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#SBATCH --mem=2gb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#SBATCH --time=10:00:00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#SBATCH --constraint=cal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# Set output and error files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#SBATCH --error=ejemplo_simple.%J.err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#SBATCH --output=ejemplo_simple.%J.out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module load bowtie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hostname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time ./mi_programa -t $SLURM_CPUS_PER_TASK argumentos  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3" name="Google Shape;636;p46"/>
          <p:cNvSpPr/>
          <p:nvPr/>
        </p:nvSpPr>
        <p:spPr>
          <a:xfrm>
            <a:off x="497160" y="180000"/>
            <a:ext cx="9071280" cy="719640"/>
          </a:xfrm>
          <a:prstGeom prst="rect">
            <a:avLst/>
          </a:prstGeom>
          <a:noFill/>
          <a:ln w="0">
            <a:noFill/>
          </a:ln>
          <a:effectLst>
            <a:outerShdw algn="bl" blurRad="200160" dir="5400000" dist="19080" rotWithShape="0">
              <a:srgbClr val="ffffff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3600" spc="-1" strike="noStrike">
                <a:solidFill>
                  <a:srgbClr val="000000"/>
                </a:solidFill>
                <a:latin typeface="Arial"/>
                <a:ea typeface="Arial"/>
              </a:rPr>
              <a:t>Picasso: trabajos</a:t>
            </a:r>
            <a:endParaRPr b="0" lang="es-E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41;p47" descr=""/>
          <p:cNvPicPr/>
          <p:nvPr/>
        </p:nvPicPr>
        <p:blipFill>
          <a:blip r:embed="rId1"/>
          <a:stretch/>
        </p:blipFill>
        <p:spPr>
          <a:xfrm>
            <a:off x="720000" y="-189360"/>
            <a:ext cx="9359640" cy="6239520"/>
          </a:xfrm>
          <a:prstGeom prst="rect">
            <a:avLst/>
          </a:prstGeom>
          <a:ln w="0">
            <a:noFill/>
          </a:ln>
        </p:spPr>
      </p:pic>
      <p:sp>
        <p:nvSpPr>
          <p:cNvPr id="605" name="Google Shape;642;p47"/>
          <p:cNvSpPr/>
          <p:nvPr/>
        </p:nvSpPr>
        <p:spPr>
          <a:xfrm>
            <a:off x="180000" y="1620000"/>
            <a:ext cx="8044920" cy="3521520"/>
          </a:xfrm>
          <a:prstGeom prst="rect">
            <a:avLst/>
          </a:prstGeom>
          <a:noFill/>
          <a:ln w="0">
            <a:noFill/>
          </a:ln>
          <a:effectLst>
            <a:outerShdw algn="bl" blurRad="685800" dir="5400000" dist="181080" rotWithShape="0">
              <a:srgbClr val="ffffff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#!/usr/bin/env bash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#SBATCH -J esto_es_un_ejemplo_con_arrays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#SBATCH --ntasks=1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#SBATCH --cpus-per-task=2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#SBATCH --mem=2gb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#SBATCH --time=10:00:00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#SBATCH --constraint=cal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# Set output and error files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#SBATCH --error=ejemplo_array.%A-%a.err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#SBATCH --output=ejemplo_array.%A-%a.out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#SBATCH --array=1-10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module load bowtie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hostname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echo a procesar el ${SLURM_ARRAY_TASK_ID}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time ./mi_programa -t $SLURM_CPUS_PER_TASK argumentos_${SLURM_ARRAY_TASK_ID}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6" name="Google Shape;643;p47"/>
          <p:cNvSpPr/>
          <p:nvPr/>
        </p:nvSpPr>
        <p:spPr>
          <a:xfrm>
            <a:off x="497160" y="180000"/>
            <a:ext cx="9071280" cy="719640"/>
          </a:xfrm>
          <a:prstGeom prst="rect">
            <a:avLst/>
          </a:prstGeom>
          <a:noFill/>
          <a:ln w="0">
            <a:noFill/>
          </a:ln>
          <a:effectLst>
            <a:outerShdw algn="bl" blurRad="200160" dir="5400000" dist="19080" rotWithShape="0">
              <a:srgbClr val="ffffff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3600" spc="-1" strike="noStrike">
                <a:solidFill>
                  <a:srgbClr val="000000"/>
                </a:solidFill>
                <a:latin typeface="Arial"/>
                <a:ea typeface="Arial"/>
              </a:rPr>
              <a:t>Picasso: trabajos arrayjobs</a:t>
            </a:r>
            <a:endParaRPr b="0" lang="es-E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48;p48" descr=""/>
          <p:cNvPicPr/>
          <p:nvPr/>
        </p:nvPicPr>
        <p:blipFill>
          <a:blip r:embed="rId1"/>
          <a:stretch/>
        </p:blipFill>
        <p:spPr>
          <a:xfrm>
            <a:off x="720000" y="-189360"/>
            <a:ext cx="9359640" cy="6239520"/>
          </a:xfrm>
          <a:prstGeom prst="rect">
            <a:avLst/>
          </a:prstGeom>
          <a:ln w="0">
            <a:noFill/>
          </a:ln>
        </p:spPr>
      </p:pic>
      <p:sp>
        <p:nvSpPr>
          <p:cNvPr id="608" name="Google Shape;649;p48"/>
          <p:cNvSpPr/>
          <p:nvPr/>
        </p:nvSpPr>
        <p:spPr>
          <a:xfrm>
            <a:off x="180000" y="1620000"/>
            <a:ext cx="8044920" cy="3521520"/>
          </a:xfrm>
          <a:prstGeom prst="rect">
            <a:avLst/>
          </a:prstGeom>
          <a:noFill/>
          <a:ln w="0">
            <a:noFill/>
          </a:ln>
          <a:effectLst>
            <a:outerShdw algn="bl" blurRad="214200" dir="5400000" dist="19080" rotWithShape="0">
              <a:srgbClr val="ffffff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#!/usr/bin/env bash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#SBATCH --job-name=ejemplo1_gpu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#SBATCH --time=7-00:0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#SBATCH --mem=100G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#SBATCH --ntasks=1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#SBATCH --cpus-per-task=16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#SBATCH --gres=gpu:1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#SBATCH --constraint=dgx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# Set output and error files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#SBATCH --error=ejemplo.%J.err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#SBATCH --output=ejemplo.%J.out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module load pytorch/2.2.0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hostname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time ./mi_programa -t $SLURM_CPUS_PER_TASK argumentos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9" name="Google Shape;650;p48"/>
          <p:cNvSpPr/>
          <p:nvPr/>
        </p:nvSpPr>
        <p:spPr>
          <a:xfrm>
            <a:off x="497160" y="180000"/>
            <a:ext cx="9071280" cy="719640"/>
          </a:xfrm>
          <a:prstGeom prst="rect">
            <a:avLst/>
          </a:prstGeom>
          <a:noFill/>
          <a:ln w="0">
            <a:noFill/>
          </a:ln>
          <a:effectLst>
            <a:outerShdw algn="bl" blurRad="200160" dir="5400000" dist="19080" rotWithShape="0">
              <a:srgbClr val="ffffff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3600" spc="-1" strike="noStrike">
                <a:solidFill>
                  <a:srgbClr val="000000"/>
                </a:solidFill>
                <a:latin typeface="Arial"/>
                <a:ea typeface="Arial"/>
              </a:rPr>
              <a:t>Picasso: trabajos con gpus</a:t>
            </a:r>
            <a:endParaRPr b="0" lang="es-E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55;p49"/>
          <p:cNvSpPr/>
          <p:nvPr/>
        </p:nvSpPr>
        <p:spPr>
          <a:xfrm>
            <a:off x="1506240" y="627840"/>
            <a:ext cx="1474200" cy="107496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Thin nodes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Xeon Gold 6230R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1" name="Google Shape;656;p49"/>
          <p:cNvSpPr/>
          <p:nvPr/>
        </p:nvSpPr>
        <p:spPr>
          <a:xfrm>
            <a:off x="1482120" y="1985400"/>
            <a:ext cx="1474200" cy="56412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126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2" name="Google Shape;657;p49"/>
          <p:cNvSpPr/>
          <p:nvPr/>
        </p:nvSpPr>
        <p:spPr>
          <a:xfrm>
            <a:off x="1482120" y="2895480"/>
            <a:ext cx="1474200" cy="37728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52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3" name="Google Shape;658;p49"/>
          <p:cNvSpPr/>
          <p:nvPr/>
        </p:nvSpPr>
        <p:spPr>
          <a:xfrm>
            <a:off x="1482120" y="3805560"/>
            <a:ext cx="1474200" cy="56412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192GB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4" name="Google Shape;659;p49"/>
          <p:cNvSpPr/>
          <p:nvPr/>
        </p:nvSpPr>
        <p:spPr>
          <a:xfrm>
            <a:off x="117360" y="2055240"/>
            <a:ext cx="115092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Número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5" name="Google Shape;660;p49"/>
          <p:cNvSpPr/>
          <p:nvPr/>
        </p:nvSpPr>
        <p:spPr>
          <a:xfrm>
            <a:off x="117360" y="2895480"/>
            <a:ext cx="121428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cores/each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6" name="Google Shape;661;p49"/>
          <p:cNvSpPr/>
          <p:nvPr/>
        </p:nvSpPr>
        <p:spPr>
          <a:xfrm>
            <a:off x="117360" y="3867120"/>
            <a:ext cx="131148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mem/each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7" name="Google Shape;662;p49"/>
          <p:cNvSpPr/>
          <p:nvPr/>
        </p:nvSpPr>
        <p:spPr>
          <a:xfrm>
            <a:off x="117360" y="5027760"/>
            <a:ext cx="115092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red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8" name="Google Shape;663;p49"/>
          <p:cNvSpPr/>
          <p:nvPr/>
        </p:nvSpPr>
        <p:spPr>
          <a:xfrm>
            <a:off x="1506240" y="4966200"/>
            <a:ext cx="1474200" cy="56412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HDR 100 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9" name="Google Shape;664;p49"/>
          <p:cNvSpPr/>
          <p:nvPr/>
        </p:nvSpPr>
        <p:spPr>
          <a:xfrm>
            <a:off x="1482120" y="3297960"/>
            <a:ext cx="1474200" cy="37728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6552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0" name="Google Shape;665;p49"/>
          <p:cNvSpPr/>
          <p:nvPr/>
        </p:nvSpPr>
        <p:spPr>
          <a:xfrm>
            <a:off x="117360" y="3297960"/>
            <a:ext cx="121428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chemeClr val="dk1"/>
                </a:solidFill>
                <a:latin typeface="Arial"/>
                <a:ea typeface="Arial"/>
              </a:rPr>
              <a:t>total </a:t>
            </a: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cores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1" name="Google Shape;666;p49"/>
          <p:cNvSpPr/>
          <p:nvPr/>
        </p:nvSpPr>
        <p:spPr>
          <a:xfrm>
            <a:off x="1482120" y="4447440"/>
            <a:ext cx="1474200" cy="37728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24192 GB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22" name="Google Shape;667;p49"/>
          <p:cNvGrpSpPr/>
          <p:nvPr/>
        </p:nvGrpSpPr>
        <p:grpSpPr>
          <a:xfrm>
            <a:off x="5162400" y="610560"/>
            <a:ext cx="1498320" cy="4902120"/>
            <a:chOff x="5162400" y="610560"/>
            <a:chExt cx="1498320" cy="4902120"/>
          </a:xfrm>
        </p:grpSpPr>
        <p:sp>
          <p:nvSpPr>
            <p:cNvPr id="623" name="Google Shape;668;p49"/>
            <p:cNvSpPr/>
            <p:nvPr/>
          </p:nvSpPr>
          <p:spPr>
            <a:xfrm>
              <a:off x="5186520" y="610560"/>
              <a:ext cx="1474200" cy="107496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Fat nodes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EPYC 7742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24" name="Google Shape;669;p49"/>
            <p:cNvSpPr/>
            <p:nvPr/>
          </p:nvSpPr>
          <p:spPr>
            <a:xfrm>
              <a:off x="5162400" y="1967760"/>
              <a:ext cx="1474200" cy="56412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24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25" name="Google Shape;670;p49"/>
            <p:cNvSpPr/>
            <p:nvPr/>
          </p:nvSpPr>
          <p:spPr>
            <a:xfrm>
              <a:off x="5162400" y="2877840"/>
              <a:ext cx="1474200" cy="37728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128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26" name="Google Shape;671;p49"/>
            <p:cNvSpPr/>
            <p:nvPr/>
          </p:nvSpPr>
          <p:spPr>
            <a:xfrm>
              <a:off x="5162400" y="3788280"/>
              <a:ext cx="1474200" cy="56412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2 TB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27" name="Google Shape;672;p49"/>
            <p:cNvSpPr/>
            <p:nvPr/>
          </p:nvSpPr>
          <p:spPr>
            <a:xfrm>
              <a:off x="5186520" y="4948560"/>
              <a:ext cx="1474200" cy="56412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HDR 200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28" name="Google Shape;673;p49"/>
            <p:cNvSpPr/>
            <p:nvPr/>
          </p:nvSpPr>
          <p:spPr>
            <a:xfrm>
              <a:off x="5162400" y="3280680"/>
              <a:ext cx="1474200" cy="37728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3072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29" name="Google Shape;674;p49"/>
            <p:cNvSpPr/>
            <p:nvPr/>
          </p:nvSpPr>
          <p:spPr>
            <a:xfrm>
              <a:off x="5162400" y="4430160"/>
              <a:ext cx="1474200" cy="37728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48000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630" name="Google Shape;675;p49"/>
          <p:cNvGrpSpPr/>
          <p:nvPr/>
        </p:nvGrpSpPr>
        <p:grpSpPr>
          <a:xfrm>
            <a:off x="3348720" y="605520"/>
            <a:ext cx="1498320" cy="4902480"/>
            <a:chOff x="3348720" y="605520"/>
            <a:chExt cx="1498320" cy="4902480"/>
          </a:xfrm>
        </p:grpSpPr>
        <p:sp>
          <p:nvSpPr>
            <p:cNvPr id="631" name="Google Shape;676;p49"/>
            <p:cNvSpPr/>
            <p:nvPr/>
          </p:nvSpPr>
          <p:spPr>
            <a:xfrm>
              <a:off x="3372840" y="605520"/>
              <a:ext cx="1474200" cy="107496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SR nodes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EPYC 7742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32" name="Google Shape;677;p49"/>
            <p:cNvSpPr/>
            <p:nvPr/>
          </p:nvSpPr>
          <p:spPr>
            <a:xfrm>
              <a:off x="3348720" y="1963080"/>
              <a:ext cx="1474200" cy="56412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156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33" name="Google Shape;678;p49"/>
            <p:cNvSpPr/>
            <p:nvPr/>
          </p:nvSpPr>
          <p:spPr>
            <a:xfrm>
              <a:off x="3348720" y="2873160"/>
              <a:ext cx="1474200" cy="37728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128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34" name="Google Shape;679;p49"/>
            <p:cNvSpPr/>
            <p:nvPr/>
          </p:nvSpPr>
          <p:spPr>
            <a:xfrm>
              <a:off x="3348720" y="3783240"/>
              <a:ext cx="1474200" cy="56412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512 GB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35" name="Google Shape;680;p49"/>
            <p:cNvSpPr/>
            <p:nvPr/>
          </p:nvSpPr>
          <p:spPr>
            <a:xfrm>
              <a:off x="3372840" y="4943880"/>
              <a:ext cx="1474200" cy="56412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HDR 100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36" name="Google Shape;681;p49"/>
            <p:cNvSpPr/>
            <p:nvPr/>
          </p:nvSpPr>
          <p:spPr>
            <a:xfrm>
              <a:off x="3348720" y="3275640"/>
              <a:ext cx="1474200" cy="37728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20224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37" name="Google Shape;682;p49"/>
            <p:cNvSpPr/>
            <p:nvPr/>
          </p:nvSpPr>
          <p:spPr>
            <a:xfrm>
              <a:off x="3348720" y="4425120"/>
              <a:ext cx="1474200" cy="37728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80896 GB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638" name="Google Shape;683;p49"/>
          <p:cNvGrpSpPr/>
          <p:nvPr/>
        </p:nvGrpSpPr>
        <p:grpSpPr>
          <a:xfrm>
            <a:off x="8461080" y="605520"/>
            <a:ext cx="1498320" cy="4902480"/>
            <a:chOff x="8461080" y="605520"/>
            <a:chExt cx="1498320" cy="4902480"/>
          </a:xfrm>
        </p:grpSpPr>
        <p:sp>
          <p:nvSpPr>
            <p:cNvPr id="639" name="Google Shape;684;p49"/>
            <p:cNvSpPr/>
            <p:nvPr/>
          </p:nvSpPr>
          <p:spPr>
            <a:xfrm>
              <a:off x="8485200" y="605520"/>
              <a:ext cx="1474200" cy="107496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GPU nodes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chemeClr val="dk1"/>
                  </a:solidFill>
                  <a:latin typeface="Arial"/>
                  <a:ea typeface="Arial"/>
                </a:rPr>
                <a:t>EPYC 7742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40" name="Google Shape;685;p49"/>
            <p:cNvSpPr/>
            <p:nvPr/>
          </p:nvSpPr>
          <p:spPr>
            <a:xfrm>
              <a:off x="8461080" y="1963080"/>
              <a:ext cx="1474200" cy="56412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4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41" name="Google Shape;686;p49"/>
            <p:cNvSpPr/>
            <p:nvPr/>
          </p:nvSpPr>
          <p:spPr>
            <a:xfrm>
              <a:off x="8461080" y="2873160"/>
              <a:ext cx="1474200" cy="37728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128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42" name="Google Shape;687;p49"/>
            <p:cNvSpPr/>
            <p:nvPr/>
          </p:nvSpPr>
          <p:spPr>
            <a:xfrm>
              <a:off x="8461080" y="3783240"/>
              <a:ext cx="1474200" cy="56412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1 TB 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8 A100 each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43" name="Google Shape;688;p49"/>
            <p:cNvSpPr/>
            <p:nvPr/>
          </p:nvSpPr>
          <p:spPr>
            <a:xfrm>
              <a:off x="8485200" y="4943880"/>
              <a:ext cx="1474200" cy="56412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8 * HDR 200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44" name="Google Shape;689;p49"/>
            <p:cNvSpPr/>
            <p:nvPr/>
          </p:nvSpPr>
          <p:spPr>
            <a:xfrm>
              <a:off x="8461080" y="3276000"/>
              <a:ext cx="1474200" cy="37728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512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45" name="Google Shape;690;p49"/>
            <p:cNvSpPr/>
            <p:nvPr/>
          </p:nvSpPr>
          <p:spPr>
            <a:xfrm>
              <a:off x="8461080" y="4425480"/>
              <a:ext cx="1474200" cy="37728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4 TB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646" name="Google Shape;691;p49"/>
          <p:cNvSpPr/>
          <p:nvPr/>
        </p:nvSpPr>
        <p:spPr>
          <a:xfrm>
            <a:off x="117360" y="4447440"/>
            <a:ext cx="121428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chemeClr val="dk1"/>
                </a:solidFill>
                <a:latin typeface="Arial"/>
                <a:ea typeface="Arial"/>
              </a:rPr>
              <a:t>total </a:t>
            </a: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mem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7" name="Google Shape;692;p49"/>
          <p:cNvSpPr/>
          <p:nvPr/>
        </p:nvSpPr>
        <p:spPr>
          <a:xfrm>
            <a:off x="1428840" y="113400"/>
            <a:ext cx="6513480" cy="49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900" spc="-1" strike="noStrike">
                <a:solidFill>
                  <a:srgbClr val="000000"/>
                </a:solidFill>
                <a:latin typeface="Arial"/>
                <a:ea typeface="Arial"/>
              </a:rPr>
              <a:t>Nodo Picasso. SCBI.  Universidad de Málaga</a:t>
            </a:r>
            <a:endParaRPr b="0" lang="es-ES" sz="1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48" name="Google Shape;693;p49" descr=""/>
          <p:cNvPicPr/>
          <p:nvPr/>
        </p:nvPicPr>
        <p:blipFill>
          <a:blip r:embed="rId1"/>
          <a:stretch/>
        </p:blipFill>
        <p:spPr>
          <a:xfrm>
            <a:off x="6904800" y="0"/>
            <a:ext cx="3054960" cy="564120"/>
          </a:xfrm>
          <a:prstGeom prst="rect">
            <a:avLst/>
          </a:prstGeom>
          <a:ln w="0">
            <a:noFill/>
          </a:ln>
        </p:spPr>
      </p:pic>
      <p:pic>
        <p:nvPicPr>
          <p:cNvPr id="649" name="Google Shape;694;p49" descr=""/>
          <p:cNvPicPr/>
          <p:nvPr/>
        </p:nvPicPr>
        <p:blipFill>
          <a:blip r:embed="rId2"/>
          <a:stretch/>
        </p:blipFill>
        <p:spPr>
          <a:xfrm>
            <a:off x="-12600" y="0"/>
            <a:ext cx="1073880" cy="778320"/>
          </a:xfrm>
          <a:prstGeom prst="rect">
            <a:avLst/>
          </a:prstGeom>
          <a:ln w="0">
            <a:noFill/>
          </a:ln>
        </p:spPr>
      </p:pic>
      <p:grpSp>
        <p:nvGrpSpPr>
          <p:cNvPr id="650" name="Google Shape;695;p49"/>
          <p:cNvGrpSpPr/>
          <p:nvPr/>
        </p:nvGrpSpPr>
        <p:grpSpPr>
          <a:xfrm>
            <a:off x="6811560" y="605520"/>
            <a:ext cx="1498320" cy="4902480"/>
            <a:chOff x="6811560" y="605520"/>
            <a:chExt cx="1498320" cy="4902480"/>
          </a:xfrm>
        </p:grpSpPr>
        <p:sp>
          <p:nvSpPr>
            <p:cNvPr id="651" name="Google Shape;696;p49"/>
            <p:cNvSpPr/>
            <p:nvPr/>
          </p:nvSpPr>
          <p:spPr>
            <a:xfrm>
              <a:off x="6835680" y="605520"/>
              <a:ext cx="1474200" cy="107496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BC nodes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EPYC 9754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52" name="Google Shape;697;p49"/>
            <p:cNvSpPr/>
            <p:nvPr/>
          </p:nvSpPr>
          <p:spPr>
            <a:xfrm>
              <a:off x="6811560" y="1963080"/>
              <a:ext cx="1474200" cy="56412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34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53" name="Google Shape;698;p49"/>
            <p:cNvSpPr/>
            <p:nvPr/>
          </p:nvSpPr>
          <p:spPr>
            <a:xfrm>
              <a:off x="6811560" y="2873160"/>
              <a:ext cx="1474200" cy="37728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256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54" name="Google Shape;699;p49"/>
            <p:cNvSpPr/>
            <p:nvPr/>
          </p:nvSpPr>
          <p:spPr>
            <a:xfrm>
              <a:off x="6811560" y="3783240"/>
              <a:ext cx="1474200" cy="56412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755 GB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55" name="Google Shape;700;p49"/>
            <p:cNvSpPr/>
            <p:nvPr/>
          </p:nvSpPr>
          <p:spPr>
            <a:xfrm>
              <a:off x="6835680" y="4943880"/>
              <a:ext cx="1474200" cy="56412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HDR 400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56" name="Google Shape;701;p49"/>
            <p:cNvSpPr/>
            <p:nvPr/>
          </p:nvSpPr>
          <p:spPr>
            <a:xfrm>
              <a:off x="6811560" y="3276000"/>
              <a:ext cx="1474200" cy="37728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8704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57" name="Google Shape;702;p49"/>
            <p:cNvSpPr/>
            <p:nvPr/>
          </p:nvSpPr>
          <p:spPr>
            <a:xfrm>
              <a:off x="6811560" y="4425480"/>
              <a:ext cx="1474200" cy="37728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25670 GB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"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"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707;p50"/>
          <p:cNvSpPr/>
          <p:nvPr/>
        </p:nvSpPr>
        <p:spPr>
          <a:xfrm>
            <a:off x="1506240" y="627840"/>
            <a:ext cx="1474200" cy="107496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Thin nodes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Xeon Gold 6230R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9" name="Google Shape;708;p50"/>
          <p:cNvSpPr/>
          <p:nvPr/>
        </p:nvSpPr>
        <p:spPr>
          <a:xfrm>
            <a:off x="4830480" y="620280"/>
            <a:ext cx="1474200" cy="107496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Fat nodes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EPYC 7742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0" name="Google Shape;709;p50"/>
          <p:cNvSpPr/>
          <p:nvPr/>
        </p:nvSpPr>
        <p:spPr>
          <a:xfrm>
            <a:off x="3156480" y="615600"/>
            <a:ext cx="1474200" cy="107496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SR nodes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EPYC 7742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1" name="Google Shape;710;p50"/>
          <p:cNvSpPr/>
          <p:nvPr/>
        </p:nvSpPr>
        <p:spPr>
          <a:xfrm>
            <a:off x="6504840" y="620280"/>
            <a:ext cx="1474200" cy="107496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GPU nodes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chemeClr val="dk1"/>
                </a:solidFill>
                <a:latin typeface="Arial"/>
                <a:ea typeface="Arial"/>
              </a:rPr>
              <a:t>EPYC 7742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2" name="Google Shape;711;p50"/>
          <p:cNvSpPr/>
          <p:nvPr/>
        </p:nvSpPr>
        <p:spPr>
          <a:xfrm>
            <a:off x="1482120" y="1985400"/>
            <a:ext cx="1474200" cy="56412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126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3" name="Google Shape;712;p50"/>
          <p:cNvSpPr/>
          <p:nvPr/>
        </p:nvSpPr>
        <p:spPr>
          <a:xfrm>
            <a:off x="4806360" y="1977840"/>
            <a:ext cx="1474200" cy="56412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24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4" name="Google Shape;713;p50"/>
          <p:cNvSpPr/>
          <p:nvPr/>
        </p:nvSpPr>
        <p:spPr>
          <a:xfrm>
            <a:off x="3132000" y="1972800"/>
            <a:ext cx="1474200" cy="56412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156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5" name="Google Shape;714;p50"/>
          <p:cNvSpPr/>
          <p:nvPr/>
        </p:nvSpPr>
        <p:spPr>
          <a:xfrm>
            <a:off x="6480720" y="1977840"/>
            <a:ext cx="1474200" cy="56412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4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6" name="Google Shape;715;p50"/>
          <p:cNvSpPr/>
          <p:nvPr/>
        </p:nvSpPr>
        <p:spPr>
          <a:xfrm>
            <a:off x="1482120" y="2895480"/>
            <a:ext cx="1474200" cy="37728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52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7" name="Google Shape;716;p50"/>
          <p:cNvSpPr/>
          <p:nvPr/>
        </p:nvSpPr>
        <p:spPr>
          <a:xfrm>
            <a:off x="4806360" y="2887920"/>
            <a:ext cx="1474200" cy="37728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128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8" name="Google Shape;717;p50"/>
          <p:cNvSpPr/>
          <p:nvPr/>
        </p:nvSpPr>
        <p:spPr>
          <a:xfrm>
            <a:off x="3132000" y="2882880"/>
            <a:ext cx="1474200" cy="37728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128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9" name="Google Shape;718;p50"/>
          <p:cNvSpPr/>
          <p:nvPr/>
        </p:nvSpPr>
        <p:spPr>
          <a:xfrm>
            <a:off x="6480720" y="2887920"/>
            <a:ext cx="1474200" cy="37728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128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0" name="Google Shape;719;p50"/>
          <p:cNvSpPr/>
          <p:nvPr/>
        </p:nvSpPr>
        <p:spPr>
          <a:xfrm>
            <a:off x="1482120" y="3805560"/>
            <a:ext cx="1474200" cy="56412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192GB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1" name="Google Shape;720;p50"/>
          <p:cNvSpPr/>
          <p:nvPr/>
        </p:nvSpPr>
        <p:spPr>
          <a:xfrm>
            <a:off x="4806360" y="3798000"/>
            <a:ext cx="1474200" cy="56412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2 TB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2" name="Google Shape;721;p50"/>
          <p:cNvSpPr/>
          <p:nvPr/>
        </p:nvSpPr>
        <p:spPr>
          <a:xfrm>
            <a:off x="3132000" y="3792960"/>
            <a:ext cx="1474200" cy="56412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512 GB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3" name="Google Shape;722;p50"/>
          <p:cNvSpPr/>
          <p:nvPr/>
        </p:nvSpPr>
        <p:spPr>
          <a:xfrm>
            <a:off x="6480720" y="3798000"/>
            <a:ext cx="1474200" cy="56412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1 TB 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8 A100 each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4" name="Google Shape;723;p50"/>
          <p:cNvSpPr/>
          <p:nvPr/>
        </p:nvSpPr>
        <p:spPr>
          <a:xfrm>
            <a:off x="117360" y="2055240"/>
            <a:ext cx="115092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Número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5" name="Google Shape;724;p50"/>
          <p:cNvSpPr/>
          <p:nvPr/>
        </p:nvSpPr>
        <p:spPr>
          <a:xfrm>
            <a:off x="117360" y="2895480"/>
            <a:ext cx="121428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cores/each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6" name="Google Shape;725;p50"/>
          <p:cNvSpPr/>
          <p:nvPr/>
        </p:nvSpPr>
        <p:spPr>
          <a:xfrm>
            <a:off x="117360" y="3867120"/>
            <a:ext cx="131148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mem/each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7" name="Google Shape;726;p50"/>
          <p:cNvSpPr/>
          <p:nvPr/>
        </p:nvSpPr>
        <p:spPr>
          <a:xfrm>
            <a:off x="117360" y="5027760"/>
            <a:ext cx="115092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red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8" name="Google Shape;727;p50"/>
          <p:cNvSpPr/>
          <p:nvPr/>
        </p:nvSpPr>
        <p:spPr>
          <a:xfrm>
            <a:off x="1506240" y="4966200"/>
            <a:ext cx="1474200" cy="56412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HDR 100 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9" name="Google Shape;728;p50"/>
          <p:cNvSpPr/>
          <p:nvPr/>
        </p:nvSpPr>
        <p:spPr>
          <a:xfrm>
            <a:off x="4830480" y="4958640"/>
            <a:ext cx="1474200" cy="56412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HDR 200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0" name="Google Shape;729;p50"/>
          <p:cNvSpPr/>
          <p:nvPr/>
        </p:nvSpPr>
        <p:spPr>
          <a:xfrm>
            <a:off x="3156480" y="4953600"/>
            <a:ext cx="1474200" cy="56412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HDR 100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1" name="Google Shape;730;p50"/>
          <p:cNvSpPr/>
          <p:nvPr/>
        </p:nvSpPr>
        <p:spPr>
          <a:xfrm>
            <a:off x="6504840" y="4958640"/>
            <a:ext cx="1474200" cy="56412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8 * HDR 200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2" name="Google Shape;731;p50"/>
          <p:cNvSpPr/>
          <p:nvPr/>
        </p:nvSpPr>
        <p:spPr>
          <a:xfrm>
            <a:off x="1482120" y="3297960"/>
            <a:ext cx="1474200" cy="37728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6552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3" name="Google Shape;732;p50"/>
          <p:cNvSpPr/>
          <p:nvPr/>
        </p:nvSpPr>
        <p:spPr>
          <a:xfrm>
            <a:off x="4806360" y="3290400"/>
            <a:ext cx="1474200" cy="37728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3072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4" name="Google Shape;733;p50"/>
          <p:cNvSpPr/>
          <p:nvPr/>
        </p:nvSpPr>
        <p:spPr>
          <a:xfrm>
            <a:off x="3132000" y="3285720"/>
            <a:ext cx="1474200" cy="37728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20224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5" name="Google Shape;734;p50"/>
          <p:cNvSpPr/>
          <p:nvPr/>
        </p:nvSpPr>
        <p:spPr>
          <a:xfrm>
            <a:off x="6480720" y="3290400"/>
            <a:ext cx="1474200" cy="37728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512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6" name="Google Shape;735;p50"/>
          <p:cNvSpPr/>
          <p:nvPr/>
        </p:nvSpPr>
        <p:spPr>
          <a:xfrm>
            <a:off x="117360" y="3297960"/>
            <a:ext cx="121428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chemeClr val="dk1"/>
                </a:solidFill>
                <a:latin typeface="Arial"/>
                <a:ea typeface="Arial"/>
              </a:rPr>
              <a:t>total </a:t>
            </a: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cores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7" name="Google Shape;736;p50"/>
          <p:cNvSpPr/>
          <p:nvPr/>
        </p:nvSpPr>
        <p:spPr>
          <a:xfrm>
            <a:off x="1482120" y="4447440"/>
            <a:ext cx="1474200" cy="37728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24192 GB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8" name="Google Shape;737;p50"/>
          <p:cNvSpPr/>
          <p:nvPr/>
        </p:nvSpPr>
        <p:spPr>
          <a:xfrm>
            <a:off x="4806360" y="4439880"/>
            <a:ext cx="1474200" cy="37728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48000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9" name="Google Shape;738;p50"/>
          <p:cNvSpPr/>
          <p:nvPr/>
        </p:nvSpPr>
        <p:spPr>
          <a:xfrm>
            <a:off x="3132000" y="4435200"/>
            <a:ext cx="1474200" cy="37728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80896GB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0" name="Google Shape;739;p50"/>
          <p:cNvSpPr/>
          <p:nvPr/>
        </p:nvSpPr>
        <p:spPr>
          <a:xfrm>
            <a:off x="6480720" y="4439880"/>
            <a:ext cx="1474200" cy="37728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4 TB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1" name="Google Shape;740;p50"/>
          <p:cNvSpPr/>
          <p:nvPr/>
        </p:nvSpPr>
        <p:spPr>
          <a:xfrm>
            <a:off x="117360" y="4447440"/>
            <a:ext cx="121428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chemeClr val="dk1"/>
                </a:solidFill>
                <a:latin typeface="Arial"/>
                <a:ea typeface="Arial"/>
              </a:rPr>
              <a:t>total </a:t>
            </a: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mem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2" name="Google Shape;741;p50"/>
          <p:cNvSpPr/>
          <p:nvPr/>
        </p:nvSpPr>
        <p:spPr>
          <a:xfrm>
            <a:off x="8054280" y="1046880"/>
            <a:ext cx="2129760" cy="49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900" spc="-1" strike="noStrike">
                <a:solidFill>
                  <a:srgbClr val="000000"/>
                </a:solidFill>
                <a:latin typeface="Arial"/>
                <a:ea typeface="Arial"/>
              </a:rPr>
              <a:t>Almacenamiento</a:t>
            </a:r>
            <a:endParaRPr b="0" lang="es-ES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3" name="Google Shape;742;p50"/>
          <p:cNvSpPr/>
          <p:nvPr/>
        </p:nvSpPr>
        <p:spPr>
          <a:xfrm>
            <a:off x="8268120" y="2136960"/>
            <a:ext cx="1474200" cy="56412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596 TB home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4" name="Google Shape;743;p50"/>
          <p:cNvSpPr/>
          <p:nvPr/>
        </p:nvSpPr>
        <p:spPr>
          <a:xfrm>
            <a:off x="8268120" y="3047040"/>
            <a:ext cx="1474200" cy="61596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348 scratch NVME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5" name="Google Shape;744;p50"/>
          <p:cNvSpPr/>
          <p:nvPr/>
        </p:nvSpPr>
        <p:spPr>
          <a:xfrm>
            <a:off x="8268120" y="4008960"/>
            <a:ext cx="1474200" cy="61596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5 PB S3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96" name="Google Shape;745;p50" descr=""/>
          <p:cNvPicPr/>
          <p:nvPr/>
        </p:nvPicPr>
        <p:blipFill>
          <a:blip r:embed="rId1"/>
          <a:stretch/>
        </p:blipFill>
        <p:spPr>
          <a:xfrm>
            <a:off x="6904800" y="0"/>
            <a:ext cx="3054960" cy="564120"/>
          </a:xfrm>
          <a:prstGeom prst="rect">
            <a:avLst/>
          </a:prstGeom>
          <a:ln w="0">
            <a:noFill/>
          </a:ln>
        </p:spPr>
      </p:pic>
      <p:pic>
        <p:nvPicPr>
          <p:cNvPr id="697" name="Google Shape;746;p50" descr=""/>
          <p:cNvPicPr/>
          <p:nvPr/>
        </p:nvPicPr>
        <p:blipFill>
          <a:blip r:embed="rId2"/>
          <a:stretch/>
        </p:blipFill>
        <p:spPr>
          <a:xfrm>
            <a:off x="-12600" y="0"/>
            <a:ext cx="1073880" cy="778320"/>
          </a:xfrm>
          <a:prstGeom prst="rect">
            <a:avLst/>
          </a:prstGeom>
          <a:ln w="0">
            <a:noFill/>
          </a:ln>
        </p:spPr>
      </p:pic>
      <p:sp>
        <p:nvSpPr>
          <p:cNvPr id="698" name="Google Shape;747;p50"/>
          <p:cNvSpPr/>
          <p:nvPr/>
        </p:nvSpPr>
        <p:spPr>
          <a:xfrm>
            <a:off x="1428840" y="113400"/>
            <a:ext cx="6513480" cy="49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900" spc="-1" strike="noStrike">
                <a:solidFill>
                  <a:srgbClr val="000000"/>
                </a:solidFill>
                <a:latin typeface="Arial"/>
                <a:ea typeface="Arial"/>
              </a:rPr>
              <a:t>Nodo Picasso. SCBI.  Universidad de Málaga</a:t>
            </a:r>
            <a:endParaRPr b="0" lang="es-ES" sz="1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126;p28" descr=""/>
          <p:cNvPicPr/>
          <p:nvPr/>
        </p:nvPicPr>
        <p:blipFill>
          <a:blip r:embed="rId1"/>
          <a:stretch/>
        </p:blipFill>
        <p:spPr>
          <a:xfrm>
            <a:off x="338400" y="360"/>
            <a:ext cx="9381240" cy="566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131;p29" descr=""/>
          <p:cNvPicPr/>
          <p:nvPr/>
        </p:nvPicPr>
        <p:blipFill>
          <a:blip r:embed="rId1"/>
          <a:stretch/>
        </p:blipFill>
        <p:spPr>
          <a:xfrm>
            <a:off x="17640" y="0"/>
            <a:ext cx="10079280" cy="5661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136;p30" descr=""/>
          <p:cNvPicPr/>
          <p:nvPr/>
        </p:nvPicPr>
        <p:blipFill>
          <a:blip r:embed="rId1"/>
          <a:stretch/>
        </p:blipFill>
        <p:spPr>
          <a:xfrm>
            <a:off x="5522040" y="1172520"/>
            <a:ext cx="3426480" cy="4192920"/>
          </a:xfrm>
          <a:prstGeom prst="rect">
            <a:avLst/>
          </a:prstGeom>
          <a:ln w="0">
            <a:noFill/>
          </a:ln>
        </p:spPr>
      </p:pic>
      <p:pic>
        <p:nvPicPr>
          <p:cNvPr id="51" name="Google Shape;137;p30" descr=""/>
          <p:cNvPicPr/>
          <p:nvPr/>
        </p:nvPicPr>
        <p:blipFill>
          <a:blip r:embed="rId2"/>
          <a:stretch/>
        </p:blipFill>
        <p:spPr>
          <a:xfrm>
            <a:off x="307080" y="1828440"/>
            <a:ext cx="4181040" cy="1714320"/>
          </a:xfrm>
          <a:prstGeom prst="rect">
            <a:avLst/>
          </a:prstGeom>
          <a:ln w="0">
            <a:noFill/>
          </a:ln>
        </p:spPr>
      </p:pic>
      <p:pic>
        <p:nvPicPr>
          <p:cNvPr id="52" name="Google Shape;138;p30" descr=""/>
          <p:cNvPicPr/>
          <p:nvPr/>
        </p:nvPicPr>
        <p:blipFill>
          <a:blip r:embed="rId3"/>
          <a:stretch/>
        </p:blipFill>
        <p:spPr>
          <a:xfrm>
            <a:off x="355680" y="4862880"/>
            <a:ext cx="1628280" cy="637920"/>
          </a:xfrm>
          <a:prstGeom prst="rect">
            <a:avLst/>
          </a:prstGeom>
          <a:ln w="0">
            <a:noFill/>
          </a:ln>
        </p:spPr>
      </p:pic>
      <p:sp>
        <p:nvSpPr>
          <p:cNvPr id="53" name="Google Shape;139;p30"/>
          <p:cNvSpPr/>
          <p:nvPr/>
        </p:nvSpPr>
        <p:spPr>
          <a:xfrm>
            <a:off x="447480" y="123120"/>
            <a:ext cx="9071280" cy="719640"/>
          </a:xfrm>
          <a:prstGeom prst="rect">
            <a:avLst/>
          </a:prstGeom>
          <a:noFill/>
          <a:ln w="0">
            <a:noFill/>
          </a:ln>
          <a:effectLst>
            <a:outerShdw algn="bl" blurRad="357120" dir="5400000" dist="19080" rotWithShape="0">
              <a:srgbClr val="ffffff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3600" spc="-1" strike="noStrike">
                <a:solidFill>
                  <a:srgbClr val="000000"/>
                </a:solidFill>
                <a:latin typeface="Arial"/>
                <a:ea typeface="Arial"/>
              </a:rPr>
              <a:t>Sin perder de vista el futuro</a:t>
            </a:r>
            <a:endParaRPr b="0" lang="es-E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144;p31" descr=""/>
          <p:cNvPicPr/>
          <p:nvPr/>
        </p:nvPicPr>
        <p:blipFill>
          <a:blip r:embed="rId1"/>
          <a:stretch/>
        </p:blipFill>
        <p:spPr>
          <a:xfrm>
            <a:off x="720000" y="-189360"/>
            <a:ext cx="9359640" cy="6239520"/>
          </a:xfrm>
          <a:prstGeom prst="rect">
            <a:avLst/>
          </a:prstGeom>
          <a:ln w="0">
            <a:noFill/>
          </a:ln>
        </p:spPr>
      </p:pic>
      <p:sp>
        <p:nvSpPr>
          <p:cNvPr id="55" name="Google Shape;145;p31"/>
          <p:cNvSpPr/>
          <p:nvPr/>
        </p:nvSpPr>
        <p:spPr>
          <a:xfrm>
            <a:off x="360000" y="1080000"/>
            <a:ext cx="5039640" cy="239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Acceso usando el protocolo ssh a picasso.scbi.uma.es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Existen múltiples clientes para ese protocolo, por ejemplo: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https://mobaxterm.mobatek.net/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Google Shape;146;p31"/>
          <p:cNvSpPr/>
          <p:nvPr/>
        </p:nvSpPr>
        <p:spPr>
          <a:xfrm>
            <a:off x="497160" y="0"/>
            <a:ext cx="9071280" cy="719640"/>
          </a:xfrm>
          <a:prstGeom prst="rect">
            <a:avLst/>
          </a:prstGeom>
          <a:noFill/>
          <a:ln w="0">
            <a:noFill/>
          </a:ln>
          <a:effectLst>
            <a:outerShdw algn="bl" blurRad="414360" dir="5400000" dist="19080" rotWithShape="0">
              <a:srgbClr val="ffffff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3600" spc="-1" strike="noStrike">
                <a:solidFill>
                  <a:srgbClr val="000000"/>
                </a:solidFill>
                <a:latin typeface="Arial"/>
                <a:ea typeface="Arial"/>
              </a:rPr>
              <a:t>Picasso: acceso</a:t>
            </a:r>
            <a:endParaRPr b="0" lang="es-E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151;p32" descr=""/>
          <p:cNvPicPr/>
          <p:nvPr/>
        </p:nvPicPr>
        <p:blipFill>
          <a:blip r:embed="rId1"/>
          <a:stretch/>
        </p:blipFill>
        <p:spPr>
          <a:xfrm>
            <a:off x="720000" y="-189360"/>
            <a:ext cx="9359640" cy="6239520"/>
          </a:xfrm>
          <a:prstGeom prst="rect">
            <a:avLst/>
          </a:prstGeom>
          <a:ln w="0">
            <a:noFill/>
          </a:ln>
        </p:spPr>
      </p:pic>
      <p:sp>
        <p:nvSpPr>
          <p:cNvPr id="58" name="Google Shape;152;p32"/>
          <p:cNvSpPr/>
          <p:nvPr/>
        </p:nvSpPr>
        <p:spPr>
          <a:xfrm>
            <a:off x="180000" y="1620000"/>
            <a:ext cx="5039640" cy="21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Se transfieren usando el protocolo sftp 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Suele estar incluido en muchos sistemas.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Por ejemplo: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https://mobaxterm.mobatek.net/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Google Shape;153;p32"/>
          <p:cNvSpPr/>
          <p:nvPr/>
        </p:nvSpPr>
        <p:spPr>
          <a:xfrm>
            <a:off x="497160" y="180000"/>
            <a:ext cx="9071280" cy="719640"/>
          </a:xfrm>
          <a:prstGeom prst="rect">
            <a:avLst/>
          </a:prstGeom>
          <a:noFill/>
          <a:ln w="0">
            <a:noFill/>
          </a:ln>
          <a:effectLst>
            <a:outerShdw algn="bl" blurRad="200160" dir="5400000" dist="19080" rotWithShape="0">
              <a:srgbClr val="ffffff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3600" spc="-1" strike="noStrike">
                <a:solidFill>
                  <a:srgbClr val="000000"/>
                </a:solidFill>
                <a:latin typeface="Arial"/>
                <a:ea typeface="Arial"/>
              </a:rPr>
              <a:t>Picasso: movimiento de ficheros</a:t>
            </a:r>
            <a:endParaRPr b="0" lang="es-E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158;p33" descr=""/>
          <p:cNvPicPr/>
          <p:nvPr/>
        </p:nvPicPr>
        <p:blipFill>
          <a:blip r:embed="rId1"/>
          <a:stretch/>
        </p:blipFill>
        <p:spPr>
          <a:xfrm>
            <a:off x="720000" y="-189360"/>
            <a:ext cx="9359640" cy="6239520"/>
          </a:xfrm>
          <a:prstGeom prst="rect">
            <a:avLst/>
          </a:prstGeom>
          <a:ln w="0">
            <a:noFill/>
          </a:ln>
        </p:spPr>
      </p:pic>
      <p:sp>
        <p:nvSpPr>
          <p:cNvPr id="61" name="Google Shape;159;p33"/>
          <p:cNvSpPr/>
          <p:nvPr/>
        </p:nvSpPr>
        <p:spPr>
          <a:xfrm>
            <a:off x="504360" y="63360"/>
            <a:ext cx="9071280" cy="564120"/>
          </a:xfrm>
          <a:prstGeom prst="rect">
            <a:avLst/>
          </a:prstGeom>
          <a:noFill/>
          <a:ln w="0">
            <a:noFill/>
          </a:ln>
          <a:effectLst>
            <a:outerShdw algn="bl" blurRad="414360" dist="28440" rotWithShape="0">
              <a:srgbClr val="ffffff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3600" spc="-1" strike="noStrike">
                <a:solidFill>
                  <a:srgbClr val="000000"/>
                </a:solidFill>
                <a:latin typeface="Arial"/>
                <a:ea typeface="Arial"/>
              </a:rPr>
              <a:t>Picasso: recursos hardware</a:t>
            </a:r>
            <a:endParaRPr b="0" lang="es-E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Google Shape;160;p33"/>
          <p:cNvSpPr/>
          <p:nvPr/>
        </p:nvSpPr>
        <p:spPr>
          <a:xfrm>
            <a:off x="1506240" y="627840"/>
            <a:ext cx="1474560" cy="1074960"/>
          </a:xfrm>
          <a:prstGeom prst="rect">
            <a:avLst/>
          </a:prstGeom>
          <a:solidFill>
            <a:schemeClr val="lt2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Thin nodes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Xeon Gold 6230R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Google Shape;161;p33"/>
          <p:cNvSpPr/>
          <p:nvPr/>
        </p:nvSpPr>
        <p:spPr>
          <a:xfrm>
            <a:off x="1482120" y="1985400"/>
            <a:ext cx="1474560" cy="564120"/>
          </a:xfrm>
          <a:prstGeom prst="rect">
            <a:avLst/>
          </a:prstGeom>
          <a:solidFill>
            <a:schemeClr val="lt2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126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Google Shape;162;p33"/>
          <p:cNvSpPr/>
          <p:nvPr/>
        </p:nvSpPr>
        <p:spPr>
          <a:xfrm>
            <a:off x="1482120" y="2895480"/>
            <a:ext cx="1474560" cy="377280"/>
          </a:xfrm>
          <a:prstGeom prst="rect">
            <a:avLst/>
          </a:prstGeom>
          <a:solidFill>
            <a:schemeClr val="lt2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52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Google Shape;163;p33"/>
          <p:cNvSpPr/>
          <p:nvPr/>
        </p:nvSpPr>
        <p:spPr>
          <a:xfrm>
            <a:off x="1482120" y="3805560"/>
            <a:ext cx="1474560" cy="564120"/>
          </a:xfrm>
          <a:prstGeom prst="rect">
            <a:avLst/>
          </a:prstGeom>
          <a:solidFill>
            <a:schemeClr val="lt2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192GB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Google Shape;164;p33"/>
          <p:cNvSpPr/>
          <p:nvPr/>
        </p:nvSpPr>
        <p:spPr>
          <a:xfrm>
            <a:off x="117360" y="2055240"/>
            <a:ext cx="115092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Número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Google Shape;165;p33"/>
          <p:cNvSpPr/>
          <p:nvPr/>
        </p:nvSpPr>
        <p:spPr>
          <a:xfrm>
            <a:off x="117360" y="2895480"/>
            <a:ext cx="121428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cores/each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Google Shape;166;p33"/>
          <p:cNvSpPr/>
          <p:nvPr/>
        </p:nvSpPr>
        <p:spPr>
          <a:xfrm>
            <a:off x="117360" y="3867120"/>
            <a:ext cx="131112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mem/each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Google Shape;167;p33"/>
          <p:cNvSpPr/>
          <p:nvPr/>
        </p:nvSpPr>
        <p:spPr>
          <a:xfrm>
            <a:off x="117360" y="5027760"/>
            <a:ext cx="115092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red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Google Shape;168;p33"/>
          <p:cNvSpPr/>
          <p:nvPr/>
        </p:nvSpPr>
        <p:spPr>
          <a:xfrm>
            <a:off x="1506240" y="4966200"/>
            <a:ext cx="1474560" cy="564120"/>
          </a:xfrm>
          <a:prstGeom prst="rect">
            <a:avLst/>
          </a:prstGeom>
          <a:solidFill>
            <a:schemeClr val="lt2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HDR 100 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Google Shape;169;p33"/>
          <p:cNvSpPr/>
          <p:nvPr/>
        </p:nvSpPr>
        <p:spPr>
          <a:xfrm>
            <a:off x="1482120" y="3297960"/>
            <a:ext cx="1474560" cy="377280"/>
          </a:xfrm>
          <a:prstGeom prst="rect">
            <a:avLst/>
          </a:prstGeom>
          <a:solidFill>
            <a:schemeClr val="lt2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6552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Google Shape;170;p33"/>
          <p:cNvSpPr/>
          <p:nvPr/>
        </p:nvSpPr>
        <p:spPr>
          <a:xfrm>
            <a:off x="117360" y="3297960"/>
            <a:ext cx="121428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chemeClr val="dk1"/>
                </a:solidFill>
                <a:latin typeface="Arial"/>
                <a:ea typeface="Arial"/>
              </a:rPr>
              <a:t>total </a:t>
            </a: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cores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Google Shape;171;p33"/>
          <p:cNvSpPr/>
          <p:nvPr/>
        </p:nvSpPr>
        <p:spPr>
          <a:xfrm>
            <a:off x="1482120" y="4447440"/>
            <a:ext cx="1474560" cy="377280"/>
          </a:xfrm>
          <a:prstGeom prst="rect">
            <a:avLst/>
          </a:prstGeom>
          <a:solidFill>
            <a:schemeClr val="lt2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24192 GB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4" name="Google Shape;172;p33"/>
          <p:cNvGrpSpPr/>
          <p:nvPr/>
        </p:nvGrpSpPr>
        <p:grpSpPr>
          <a:xfrm>
            <a:off x="5162040" y="610560"/>
            <a:ext cx="1498680" cy="4902480"/>
            <a:chOff x="5162040" y="610560"/>
            <a:chExt cx="1498680" cy="4902480"/>
          </a:xfrm>
        </p:grpSpPr>
        <p:sp>
          <p:nvSpPr>
            <p:cNvPr id="75" name="Google Shape;173;p33"/>
            <p:cNvSpPr/>
            <p:nvPr/>
          </p:nvSpPr>
          <p:spPr>
            <a:xfrm>
              <a:off x="5186520" y="610560"/>
              <a:ext cx="1474200" cy="107496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Fat nodes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EPYC 7742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6" name="Google Shape;174;p33"/>
            <p:cNvSpPr/>
            <p:nvPr/>
          </p:nvSpPr>
          <p:spPr>
            <a:xfrm>
              <a:off x="5162400" y="1967760"/>
              <a:ext cx="1474200" cy="56412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24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7" name="Google Shape;175;p33"/>
            <p:cNvSpPr/>
            <p:nvPr/>
          </p:nvSpPr>
          <p:spPr>
            <a:xfrm>
              <a:off x="5162040" y="2878200"/>
              <a:ext cx="1474200" cy="37728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128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8" name="Google Shape;176;p33"/>
            <p:cNvSpPr/>
            <p:nvPr/>
          </p:nvSpPr>
          <p:spPr>
            <a:xfrm>
              <a:off x="5162040" y="3788280"/>
              <a:ext cx="1474200" cy="56412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2 TB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" name="Google Shape;177;p33"/>
            <p:cNvSpPr/>
            <p:nvPr/>
          </p:nvSpPr>
          <p:spPr>
            <a:xfrm>
              <a:off x="5186520" y="4948920"/>
              <a:ext cx="1474200" cy="56412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HDR 200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0" name="Google Shape;178;p33"/>
            <p:cNvSpPr/>
            <p:nvPr/>
          </p:nvSpPr>
          <p:spPr>
            <a:xfrm>
              <a:off x="5162040" y="3280680"/>
              <a:ext cx="1474200" cy="37728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3072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1" name="Google Shape;179;p33"/>
            <p:cNvSpPr/>
            <p:nvPr/>
          </p:nvSpPr>
          <p:spPr>
            <a:xfrm>
              <a:off x="5162040" y="4430160"/>
              <a:ext cx="1474200" cy="37728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48 TB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82" name="Google Shape;180;p33"/>
          <p:cNvGrpSpPr/>
          <p:nvPr/>
        </p:nvGrpSpPr>
        <p:grpSpPr>
          <a:xfrm>
            <a:off x="3348720" y="605520"/>
            <a:ext cx="1498320" cy="4902480"/>
            <a:chOff x="3348720" y="605520"/>
            <a:chExt cx="1498320" cy="4902480"/>
          </a:xfrm>
        </p:grpSpPr>
        <p:sp>
          <p:nvSpPr>
            <p:cNvPr id="83" name="Google Shape;181;p33"/>
            <p:cNvSpPr/>
            <p:nvPr/>
          </p:nvSpPr>
          <p:spPr>
            <a:xfrm>
              <a:off x="3372840" y="605520"/>
              <a:ext cx="1474200" cy="107496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SR nodes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EPYC 7742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4" name="Google Shape;182;p33"/>
            <p:cNvSpPr/>
            <p:nvPr/>
          </p:nvSpPr>
          <p:spPr>
            <a:xfrm>
              <a:off x="3348720" y="1963080"/>
              <a:ext cx="1474200" cy="56412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156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5" name="Google Shape;183;p33"/>
            <p:cNvSpPr/>
            <p:nvPr/>
          </p:nvSpPr>
          <p:spPr>
            <a:xfrm>
              <a:off x="3348720" y="2873160"/>
              <a:ext cx="1474200" cy="37728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128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6" name="Google Shape;184;p33"/>
            <p:cNvSpPr/>
            <p:nvPr/>
          </p:nvSpPr>
          <p:spPr>
            <a:xfrm>
              <a:off x="3348720" y="3783240"/>
              <a:ext cx="1474200" cy="56412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512 GB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7" name="Google Shape;185;p33"/>
            <p:cNvSpPr/>
            <p:nvPr/>
          </p:nvSpPr>
          <p:spPr>
            <a:xfrm>
              <a:off x="3372840" y="4943880"/>
              <a:ext cx="1474200" cy="56412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HDR 100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8" name="Google Shape;186;p33"/>
            <p:cNvSpPr/>
            <p:nvPr/>
          </p:nvSpPr>
          <p:spPr>
            <a:xfrm>
              <a:off x="3348720" y="3276000"/>
              <a:ext cx="1474200" cy="37728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20224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9" name="Google Shape;187;p33"/>
            <p:cNvSpPr/>
            <p:nvPr/>
          </p:nvSpPr>
          <p:spPr>
            <a:xfrm>
              <a:off x="3348720" y="4425480"/>
              <a:ext cx="1474200" cy="37728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80896 GB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90" name="Google Shape;188;p33"/>
          <p:cNvGrpSpPr/>
          <p:nvPr/>
        </p:nvGrpSpPr>
        <p:grpSpPr>
          <a:xfrm>
            <a:off x="8461080" y="605520"/>
            <a:ext cx="1498320" cy="4902480"/>
            <a:chOff x="8461080" y="605520"/>
            <a:chExt cx="1498320" cy="4902480"/>
          </a:xfrm>
        </p:grpSpPr>
        <p:sp>
          <p:nvSpPr>
            <p:cNvPr id="91" name="Google Shape;189;p33"/>
            <p:cNvSpPr/>
            <p:nvPr/>
          </p:nvSpPr>
          <p:spPr>
            <a:xfrm>
              <a:off x="8485200" y="605520"/>
              <a:ext cx="1474200" cy="107496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GPU nodes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chemeClr val="dk1"/>
                  </a:solidFill>
                  <a:latin typeface="Arial"/>
                  <a:ea typeface="Arial"/>
                </a:rPr>
                <a:t>EPYC 7742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2" name="Google Shape;190;p33"/>
            <p:cNvSpPr/>
            <p:nvPr/>
          </p:nvSpPr>
          <p:spPr>
            <a:xfrm>
              <a:off x="8461080" y="1963080"/>
              <a:ext cx="1474200" cy="56412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4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" name="Google Shape;191;p33"/>
            <p:cNvSpPr/>
            <p:nvPr/>
          </p:nvSpPr>
          <p:spPr>
            <a:xfrm>
              <a:off x="8461080" y="2873160"/>
              <a:ext cx="1474200" cy="37728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128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" name="Google Shape;192;p33"/>
            <p:cNvSpPr/>
            <p:nvPr/>
          </p:nvSpPr>
          <p:spPr>
            <a:xfrm>
              <a:off x="8461080" y="3783240"/>
              <a:ext cx="1474200" cy="56412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1 TB 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8 A100 each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" name="Google Shape;193;p33"/>
            <p:cNvSpPr/>
            <p:nvPr/>
          </p:nvSpPr>
          <p:spPr>
            <a:xfrm>
              <a:off x="8485200" y="4943880"/>
              <a:ext cx="1474200" cy="56412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8 * HDR 200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" name="Google Shape;194;p33"/>
            <p:cNvSpPr/>
            <p:nvPr/>
          </p:nvSpPr>
          <p:spPr>
            <a:xfrm>
              <a:off x="8461080" y="3276000"/>
              <a:ext cx="1474200" cy="37728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512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" name="Google Shape;195;p33"/>
            <p:cNvSpPr/>
            <p:nvPr/>
          </p:nvSpPr>
          <p:spPr>
            <a:xfrm>
              <a:off x="8461080" y="4425480"/>
              <a:ext cx="1474200" cy="37728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4 TB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98" name="Google Shape;196;p33"/>
          <p:cNvSpPr/>
          <p:nvPr/>
        </p:nvSpPr>
        <p:spPr>
          <a:xfrm>
            <a:off x="117360" y="4447440"/>
            <a:ext cx="121428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chemeClr val="dk1"/>
                </a:solidFill>
                <a:latin typeface="Arial"/>
                <a:ea typeface="Arial"/>
              </a:rPr>
              <a:t>total </a:t>
            </a: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mem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9" name="Google Shape;197;p33"/>
          <p:cNvGrpSpPr/>
          <p:nvPr/>
        </p:nvGrpSpPr>
        <p:grpSpPr>
          <a:xfrm>
            <a:off x="6811560" y="605520"/>
            <a:ext cx="1498320" cy="4902480"/>
            <a:chOff x="6811560" y="605520"/>
            <a:chExt cx="1498320" cy="4902480"/>
          </a:xfrm>
        </p:grpSpPr>
        <p:sp>
          <p:nvSpPr>
            <p:cNvPr id="100" name="Google Shape;198;p33"/>
            <p:cNvSpPr/>
            <p:nvPr/>
          </p:nvSpPr>
          <p:spPr>
            <a:xfrm>
              <a:off x="6835680" y="605520"/>
              <a:ext cx="1474200" cy="107496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BC nodes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EPYC 9754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" name="Google Shape;199;p33"/>
            <p:cNvSpPr/>
            <p:nvPr/>
          </p:nvSpPr>
          <p:spPr>
            <a:xfrm>
              <a:off x="6811560" y="1963080"/>
              <a:ext cx="1474200" cy="56412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34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2" name="Google Shape;200;p33"/>
            <p:cNvSpPr/>
            <p:nvPr/>
          </p:nvSpPr>
          <p:spPr>
            <a:xfrm>
              <a:off x="6811560" y="2873160"/>
              <a:ext cx="1474200" cy="37728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256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3" name="Google Shape;201;p33"/>
            <p:cNvSpPr/>
            <p:nvPr/>
          </p:nvSpPr>
          <p:spPr>
            <a:xfrm>
              <a:off x="6811560" y="3783240"/>
              <a:ext cx="1474200" cy="56412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755 GB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4" name="Google Shape;202;p33"/>
            <p:cNvSpPr/>
            <p:nvPr/>
          </p:nvSpPr>
          <p:spPr>
            <a:xfrm>
              <a:off x="6835680" y="4943880"/>
              <a:ext cx="1474200" cy="56412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HDR 400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5" name="Google Shape;203;p33"/>
            <p:cNvSpPr/>
            <p:nvPr/>
          </p:nvSpPr>
          <p:spPr>
            <a:xfrm>
              <a:off x="6811560" y="3276000"/>
              <a:ext cx="1474200" cy="37728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8704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6" name="Google Shape;204;p33"/>
            <p:cNvSpPr/>
            <p:nvPr/>
          </p:nvSpPr>
          <p:spPr>
            <a:xfrm>
              <a:off x="6811560" y="4425480"/>
              <a:ext cx="1474200" cy="37728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25670 GB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209;p34" descr=""/>
          <p:cNvPicPr/>
          <p:nvPr/>
        </p:nvPicPr>
        <p:blipFill>
          <a:blip r:embed="rId1"/>
          <a:stretch/>
        </p:blipFill>
        <p:spPr>
          <a:xfrm>
            <a:off x="720000" y="-189360"/>
            <a:ext cx="9359640" cy="6239520"/>
          </a:xfrm>
          <a:prstGeom prst="rect">
            <a:avLst/>
          </a:prstGeom>
          <a:ln w="0">
            <a:noFill/>
          </a:ln>
        </p:spPr>
      </p:pic>
      <p:sp>
        <p:nvSpPr>
          <p:cNvPr id="108" name="Google Shape;210;p34"/>
          <p:cNvSpPr/>
          <p:nvPr/>
        </p:nvSpPr>
        <p:spPr>
          <a:xfrm>
            <a:off x="504360" y="63360"/>
            <a:ext cx="9071280" cy="564120"/>
          </a:xfrm>
          <a:prstGeom prst="rect">
            <a:avLst/>
          </a:prstGeom>
          <a:noFill/>
          <a:ln w="0">
            <a:noFill/>
          </a:ln>
          <a:effectLst>
            <a:outerShdw algn="bl" blurRad="414360" dist="28440" rotWithShape="0">
              <a:srgbClr val="ffffff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3600" spc="-1" strike="noStrike">
                <a:solidFill>
                  <a:srgbClr val="000000"/>
                </a:solidFill>
                <a:latin typeface="Arial"/>
                <a:ea typeface="Arial"/>
              </a:rPr>
              <a:t>Picasso: sistemas de ficheros</a:t>
            </a:r>
            <a:endParaRPr b="0" lang="es-E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Google Shape;211;p34"/>
          <p:cNvSpPr/>
          <p:nvPr/>
        </p:nvSpPr>
        <p:spPr>
          <a:xfrm>
            <a:off x="1447560" y="1839960"/>
            <a:ext cx="1474560" cy="1074960"/>
          </a:xfrm>
          <a:prstGeom prst="rect">
            <a:avLst/>
          </a:prstGeom>
          <a:solidFill>
            <a:schemeClr val="lt2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GPFS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Google Shape;212;p34"/>
          <p:cNvSpPr/>
          <p:nvPr/>
        </p:nvSpPr>
        <p:spPr>
          <a:xfrm>
            <a:off x="1423440" y="3197520"/>
            <a:ext cx="1474560" cy="564120"/>
          </a:xfrm>
          <a:prstGeom prst="rect">
            <a:avLst/>
          </a:prstGeom>
          <a:solidFill>
            <a:schemeClr val="lt2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home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Google Shape;213;p34"/>
          <p:cNvSpPr/>
          <p:nvPr/>
        </p:nvSpPr>
        <p:spPr>
          <a:xfrm>
            <a:off x="1423440" y="4107600"/>
            <a:ext cx="1474560" cy="377280"/>
          </a:xfrm>
          <a:prstGeom prst="rect">
            <a:avLst/>
          </a:prstGeom>
          <a:solidFill>
            <a:schemeClr val="lt2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556 TB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Google Shape;214;p34"/>
          <p:cNvSpPr/>
          <p:nvPr/>
        </p:nvSpPr>
        <p:spPr>
          <a:xfrm>
            <a:off x="58320" y="3267360"/>
            <a:ext cx="115092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Montaje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Google Shape;215;p34"/>
          <p:cNvSpPr/>
          <p:nvPr/>
        </p:nvSpPr>
        <p:spPr>
          <a:xfrm>
            <a:off x="58320" y="4107600"/>
            <a:ext cx="121428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Capacidad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Google Shape;216;p34"/>
          <p:cNvSpPr/>
          <p:nvPr/>
        </p:nvSpPr>
        <p:spPr>
          <a:xfrm>
            <a:off x="4537440" y="1818000"/>
            <a:ext cx="1474560" cy="1074960"/>
          </a:xfrm>
          <a:prstGeom prst="rect">
            <a:avLst/>
          </a:prstGeom>
          <a:solidFill>
            <a:schemeClr val="lt2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Objetos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Google Shape;217;p34"/>
          <p:cNvSpPr/>
          <p:nvPr/>
        </p:nvSpPr>
        <p:spPr>
          <a:xfrm>
            <a:off x="4513320" y="3175200"/>
            <a:ext cx="1474560" cy="564120"/>
          </a:xfrm>
          <a:prstGeom prst="rect">
            <a:avLst/>
          </a:prstGeom>
          <a:solidFill>
            <a:schemeClr val="lt2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-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Google Shape;218;p34"/>
          <p:cNvSpPr/>
          <p:nvPr/>
        </p:nvSpPr>
        <p:spPr>
          <a:xfrm>
            <a:off x="4513320" y="4085280"/>
            <a:ext cx="1474560" cy="377280"/>
          </a:xfrm>
          <a:prstGeom prst="rect">
            <a:avLst/>
          </a:prstGeom>
          <a:solidFill>
            <a:schemeClr val="lt2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5 PB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Google Shape;219;p34"/>
          <p:cNvSpPr/>
          <p:nvPr/>
        </p:nvSpPr>
        <p:spPr>
          <a:xfrm>
            <a:off x="6125400" y="1818000"/>
            <a:ext cx="3278880" cy="1074960"/>
          </a:xfrm>
          <a:prstGeom prst="rect">
            <a:avLst/>
          </a:prstGeom>
          <a:solidFill>
            <a:schemeClr val="lt2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local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Google Shape;220;p34"/>
          <p:cNvSpPr/>
          <p:nvPr/>
        </p:nvSpPr>
        <p:spPr>
          <a:xfrm>
            <a:off x="6094440" y="3175200"/>
            <a:ext cx="3310200" cy="564120"/>
          </a:xfrm>
          <a:prstGeom prst="rect">
            <a:avLst/>
          </a:prstGeom>
          <a:solidFill>
            <a:schemeClr val="lt2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$LOCALSCRATCH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Google Shape;221;p34"/>
          <p:cNvSpPr/>
          <p:nvPr/>
        </p:nvSpPr>
        <p:spPr>
          <a:xfrm>
            <a:off x="6094440" y="4085280"/>
            <a:ext cx="3310200" cy="990720"/>
          </a:xfrm>
          <a:prstGeom prst="rect">
            <a:avLst/>
          </a:prstGeom>
          <a:solidFill>
            <a:schemeClr val="lt2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depende: </a:t>
            </a:r>
            <a:br>
              <a:rPr sz="1500"/>
            </a:b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en exa:  14 TB en cada uno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en bc 3.4 TB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Google Shape;222;p34"/>
          <p:cNvSpPr/>
          <p:nvPr/>
        </p:nvSpPr>
        <p:spPr>
          <a:xfrm>
            <a:off x="2980440" y="1818000"/>
            <a:ext cx="1474560" cy="1074960"/>
          </a:xfrm>
          <a:prstGeom prst="rect">
            <a:avLst/>
          </a:prstGeom>
          <a:solidFill>
            <a:schemeClr val="lt2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GPFS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Google Shape;223;p34"/>
          <p:cNvSpPr/>
          <p:nvPr/>
        </p:nvSpPr>
        <p:spPr>
          <a:xfrm>
            <a:off x="2955960" y="3175200"/>
            <a:ext cx="1474560" cy="564120"/>
          </a:xfrm>
          <a:prstGeom prst="rect">
            <a:avLst/>
          </a:prstGeom>
          <a:solidFill>
            <a:schemeClr val="lt2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$FSCRATCH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Google Shape;224;p34"/>
          <p:cNvSpPr/>
          <p:nvPr/>
        </p:nvSpPr>
        <p:spPr>
          <a:xfrm>
            <a:off x="2955960" y="4085280"/>
            <a:ext cx="1474560" cy="377280"/>
          </a:xfrm>
          <a:prstGeom prst="rect">
            <a:avLst/>
          </a:prstGeom>
          <a:solidFill>
            <a:schemeClr val="lt2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329 TB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415</TotalTime>
  <Application>LibreOffice/7.6.4.1$Linux_X86_64 LibreOffice_project/60$Build-1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es-ES</dc:language>
  <cp:lastModifiedBy/>
  <dcterms:modified xsi:type="dcterms:W3CDTF">2024-04-25T16:28:17Z</dcterms:modified>
  <cp:revision>3</cp:revision>
  <dc:subject/>
  <dc:title/>
</cp:coreProperties>
</file>